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2" r:id="rId3"/>
    <p:sldId id="281" r:id="rId4"/>
    <p:sldId id="282" r:id="rId5"/>
    <p:sldId id="283" r:id="rId6"/>
    <p:sldId id="284" r:id="rId7"/>
    <p:sldId id="291" r:id="rId8"/>
    <p:sldId id="294" r:id="rId9"/>
    <p:sldId id="293" r:id="rId10"/>
    <p:sldId id="295" r:id="rId11"/>
    <p:sldId id="296" r:id="rId12"/>
    <p:sldId id="297" r:id="rId13"/>
    <p:sldId id="298" r:id="rId14"/>
    <p:sldId id="299" r:id="rId15"/>
    <p:sldId id="300" r:id="rId16"/>
    <p:sldId id="3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9900"/>
    <a:srgbClr val="FFFF99"/>
    <a:srgbClr val="FFCC00"/>
    <a:srgbClr val="0033CC"/>
    <a:srgbClr val="112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32" autoAdjust="0"/>
  </p:normalViewPr>
  <p:slideViewPr>
    <p:cSldViewPr>
      <p:cViewPr>
        <p:scale>
          <a:sx n="90" d="100"/>
          <a:sy n="90" d="100"/>
        </p:scale>
        <p:origin x="-566" y="5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7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8" y="0"/>
            <a:ext cx="2972421" cy="457513"/>
          </a:xfrm>
          <a:prstGeom prst="rect">
            <a:avLst/>
          </a:prstGeom>
        </p:spPr>
        <p:txBody>
          <a:bodyPr vert="horz" lIns="91440" tIns="45720" rIns="91440" bIns="45720" rtlCol="0"/>
          <a:lstStyle>
            <a:lvl1pPr algn="r">
              <a:defRPr sz="1200"/>
            </a:lvl1pPr>
          </a:lstStyle>
          <a:p>
            <a:fld id="{E89F63D8-9E92-40A2-A1F4-0E569C244BCD}"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344026"/>
            <a:ext cx="5485158" cy="4114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684926"/>
            <a:ext cx="2972421" cy="4575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8" y="8684926"/>
            <a:ext cx="2972421" cy="457513"/>
          </a:xfrm>
          <a:prstGeom prst="rect">
            <a:avLst/>
          </a:prstGeom>
        </p:spPr>
        <p:txBody>
          <a:bodyPr vert="horz" lIns="91440" tIns="45720" rIns="91440" bIns="45720" rtlCol="0" anchor="b"/>
          <a:lstStyle>
            <a:lvl1pPr algn="r">
              <a:defRPr sz="1200"/>
            </a:lvl1pPr>
          </a:lstStyle>
          <a:p>
            <a:fld id="{5A90A81D-A33B-4521-B8BF-737ABEFA94A6}" type="slidenum">
              <a:rPr lang="en-US" smtClean="0"/>
              <a:t>‹#›</a:t>
            </a:fld>
            <a:endParaRPr lang="en-US"/>
          </a:p>
        </p:txBody>
      </p:sp>
    </p:spTree>
    <p:extLst>
      <p:ext uri="{BB962C8B-B14F-4D97-AF65-F5344CB8AC3E}">
        <p14:creationId xmlns:p14="http://schemas.microsoft.com/office/powerpoint/2010/main" val="351636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1" dirty="0" smtClean="0"/>
              <a:t>Introduction</a:t>
            </a:r>
            <a:r>
              <a:rPr lang="en-US" b="1" baseline="0" dirty="0" smtClean="0"/>
              <a:t> Overview</a:t>
            </a:r>
            <a:endParaRPr lang="en-US" b="1" dirty="0" smtClean="0"/>
          </a:p>
          <a:p>
            <a:r>
              <a:rPr lang="en-US" dirty="0" smtClean="0"/>
              <a:t>HB5</a:t>
            </a:r>
            <a:r>
              <a:rPr lang="en-US" baseline="0" dirty="0" smtClean="0"/>
              <a:t> adds a new category of accountability to be locally determined. The rating is locally awarded and called “performance in community and student engagement; compliance.” Each school district will be required to form local committees to develop committees to develop criteria in each performance area, which will include compliance with state law.</a:t>
            </a:r>
          </a:p>
          <a:p>
            <a:r>
              <a:rPr lang="en-US" baseline="0" dirty="0" smtClean="0"/>
              <a:t>Beginning in 2013-14, using these criteria, each district </a:t>
            </a:r>
            <a:r>
              <a:rPr lang="en-US" baseline="0" smtClean="0"/>
              <a:t>will efvaluate </a:t>
            </a:r>
            <a:r>
              <a:rPr lang="en-US" baseline="0" dirty="0" smtClean="0"/>
              <a:t>the performance of the district and each campus and assign a rating of exemplary, recognized, acceptable or unacceptable for both overall performance and each individual evaluation factor. Districts must report each rating to TEA and make the ratings publicly available by August 8 of each year</a:t>
            </a:r>
            <a:r>
              <a:rPr lang="en-US" baseline="0" smtClean="0"/>
              <a:t>.  The bill also requires the commissioner to report the communisty/student engagment rating and the distirct financial accountability alongside the </a:t>
            </a:r>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1</a:t>
            </a:fld>
            <a:endParaRPr lang="en-US"/>
          </a:p>
        </p:txBody>
      </p:sp>
    </p:spTree>
    <p:extLst>
      <p:ext uri="{BB962C8B-B14F-4D97-AF65-F5344CB8AC3E}">
        <p14:creationId xmlns:p14="http://schemas.microsoft.com/office/powerpoint/2010/main" val="354341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90A81D-A33B-4521-B8BF-737ABEFA94A6}" type="slidenum">
              <a:rPr lang="en-US" smtClean="0"/>
              <a:t>2</a:t>
            </a:fld>
            <a:endParaRPr lang="en-US"/>
          </a:p>
        </p:txBody>
      </p:sp>
    </p:spTree>
    <p:extLst>
      <p:ext uri="{BB962C8B-B14F-4D97-AF65-F5344CB8AC3E}">
        <p14:creationId xmlns:p14="http://schemas.microsoft.com/office/powerpoint/2010/main" val="1452895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The statute requires each district to evaluate and designate a performance rating for the district</a:t>
            </a:r>
            <a:r>
              <a:rPr lang="en-US" baseline="0" dirty="0" smtClean="0"/>
              <a:t> and each of its campuses in the district based on criteria set by a local committee. The law requires that each district and each campus be assigned a rating of E, R, A, U. the district and campus performance ratings must be reported annually to TEA through PEIMS and made publicly available by August 8 of each year beginning the 2013-14 school year. </a:t>
            </a:r>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3</a:t>
            </a:fld>
            <a:endParaRPr lang="en-US"/>
          </a:p>
        </p:txBody>
      </p:sp>
    </p:spTree>
    <p:extLst>
      <p:ext uri="{BB962C8B-B14F-4D97-AF65-F5344CB8AC3E}">
        <p14:creationId xmlns:p14="http://schemas.microsoft.com/office/powerpoint/2010/main" val="198047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Tw</a:t>
            </a:r>
            <a:r>
              <a:rPr lang="en-US" baseline="0" dirty="0" smtClean="0"/>
              <a:t>o parts to Subsection (b); evaluation of the 8 categories AND evaluation of compliance and policy requirements.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4</a:t>
            </a:fld>
            <a:endParaRPr lang="en-US"/>
          </a:p>
        </p:txBody>
      </p:sp>
    </p:spTree>
    <p:extLst>
      <p:ext uri="{BB962C8B-B14F-4D97-AF65-F5344CB8AC3E}">
        <p14:creationId xmlns:p14="http://schemas.microsoft.com/office/powerpoint/2010/main" val="421589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What is second language acquisition?</a:t>
            </a:r>
          </a:p>
          <a:p>
            <a:r>
              <a:rPr lang="en-US" dirty="0" smtClean="0"/>
              <a:t>Second language acquisition, or sequential language acquisition, is learning a second language after a first language is already established. Many times this happens when a child who speaks a language other than English goes to school for the first time. Children have an easier time learning a second language, but anyone can do it at any age. </a:t>
            </a:r>
            <a:r>
              <a:rPr lang="en-US" smtClean="0"/>
              <a:t>It takes a lot of practice! </a:t>
            </a:r>
          </a:p>
          <a:p>
            <a:endParaRPr lang="en-US"/>
          </a:p>
        </p:txBody>
      </p:sp>
      <p:sp>
        <p:nvSpPr>
          <p:cNvPr id="4" name="Slide Number Placeholder 3"/>
          <p:cNvSpPr>
            <a:spLocks noGrp="1"/>
          </p:cNvSpPr>
          <p:nvPr>
            <p:ph type="sldNum" sz="quarter" idx="10"/>
          </p:nvPr>
        </p:nvSpPr>
        <p:spPr/>
        <p:txBody>
          <a:bodyPr/>
          <a:lstStyle/>
          <a:p>
            <a:fld id="{5A90A81D-A33B-4521-B8BF-737ABEFA94A6}" type="slidenum">
              <a:rPr lang="en-US" smtClean="0"/>
              <a:t>5</a:t>
            </a:fld>
            <a:endParaRPr lang="en-US"/>
          </a:p>
        </p:txBody>
      </p:sp>
    </p:spTree>
    <p:extLst>
      <p:ext uri="{BB962C8B-B14F-4D97-AF65-F5344CB8AC3E}">
        <p14:creationId xmlns:p14="http://schemas.microsoft.com/office/powerpoint/2010/main" val="144566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6</a:t>
            </a:fld>
            <a:endParaRPr lang="en-US"/>
          </a:p>
        </p:txBody>
      </p:sp>
    </p:spTree>
    <p:extLst>
      <p:ext uri="{BB962C8B-B14F-4D97-AF65-F5344CB8AC3E}">
        <p14:creationId xmlns:p14="http://schemas.microsoft.com/office/powerpoint/2010/main" val="292604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Districts may also want to consider how they will share this information with parents, teachers, administrators, staff, community members and leaders, and members of the media. Since this new evaluation rating will be released simultaneously with the state ratings, districts may want to begin educating various stakeholders prior to August 8. </a:t>
            </a:r>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7</a:t>
            </a:fld>
            <a:endParaRPr lang="en-US"/>
          </a:p>
        </p:txBody>
      </p:sp>
    </p:spTree>
    <p:extLst>
      <p:ext uri="{BB962C8B-B14F-4D97-AF65-F5344CB8AC3E}">
        <p14:creationId xmlns:p14="http://schemas.microsoft.com/office/powerpoint/2010/main" val="41697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0A81D-A33B-4521-B8BF-737ABEFA94A6}" type="slidenum">
              <a:rPr lang="en-US" smtClean="0"/>
              <a:t>8</a:t>
            </a:fld>
            <a:endParaRPr lang="en-US"/>
          </a:p>
        </p:txBody>
      </p:sp>
    </p:spTree>
    <p:extLst>
      <p:ext uri="{BB962C8B-B14F-4D97-AF65-F5344CB8AC3E}">
        <p14:creationId xmlns:p14="http://schemas.microsoft.com/office/powerpoint/2010/main" val="292604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D7FF2E-5FF6-47EB-AE0F-A3657A55EF37}" type="datetimeFigureOut">
              <a:rPr lang="en-US" smtClean="0"/>
              <a:t>2/12/2014</a:t>
            </a:fld>
            <a:endParaRPr lang="en-US"/>
          </a:p>
        </p:txBody>
      </p:sp>
      <p:sp>
        <p:nvSpPr>
          <p:cNvPr id="5" name="Footer Placeholder 4"/>
          <p:cNvSpPr>
            <a:spLocks noGrp="1"/>
          </p:cNvSpPr>
          <p:nvPr>
            <p:ph type="ftr" sz="quarter" idx="11"/>
          </p:nvPr>
        </p:nvSpPr>
        <p:spPr/>
        <p:txBody>
          <a:bodyPr/>
          <a:lstStyle/>
          <a:p>
            <a:r>
              <a:rPr lang="en-US" smtClean="0"/>
              <a:t>Presented by:  Shirley Clark</a:t>
            </a:r>
            <a:endParaRPr lang="en-US" dirty="0"/>
          </a:p>
        </p:txBody>
      </p:sp>
      <p:sp>
        <p:nvSpPr>
          <p:cNvPr id="6" name="Slide Number Placeholder 5"/>
          <p:cNvSpPr>
            <a:spLocks noGrp="1"/>
          </p:cNvSpPr>
          <p:nvPr>
            <p:ph type="sldNum" sz="quarter" idx="12"/>
          </p:nvPr>
        </p:nvSpPr>
        <p:spPr/>
        <p:txBody>
          <a:bodyPr/>
          <a:lstStyle/>
          <a:p>
            <a:fld id="{1597A6DD-5E9D-4CC0-924B-7C3DC6A82739}" type="slidenum">
              <a:rPr lang="en-US" smtClean="0"/>
              <a:t>‹#›</a:t>
            </a:fld>
            <a:endParaRPr lang="en-US"/>
          </a:p>
        </p:txBody>
      </p:sp>
      <p:sp>
        <p:nvSpPr>
          <p:cNvPr id="7" name="Rectangle 6"/>
          <p:cNvSpPr/>
          <p:nvPr userDrawn="1"/>
        </p:nvSpPr>
        <p:spPr>
          <a:xfrm>
            <a:off x="0" y="0"/>
            <a:ext cx="533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24624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7FF2E-5FF6-47EB-AE0F-A3657A55EF37}"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1518623231"/>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7FF2E-5FF6-47EB-AE0F-A3657A55EF37}"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2230574194"/>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7FF2E-5FF6-47EB-AE0F-A3657A55EF37}"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163296931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7FF2E-5FF6-47EB-AE0F-A3657A55EF37}"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19421409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D7FF2E-5FF6-47EB-AE0F-A3657A55EF37}"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41000087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D7FF2E-5FF6-47EB-AE0F-A3657A55EF37}"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570313507"/>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D7FF2E-5FF6-47EB-AE0F-A3657A55EF37}"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3319824079"/>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7FF2E-5FF6-47EB-AE0F-A3657A55EF37}"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3868797258"/>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7FF2E-5FF6-47EB-AE0F-A3657A55EF37}"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373685347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7FF2E-5FF6-47EB-AE0F-A3657A55EF37}"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7A6DD-5E9D-4CC0-924B-7C3DC6A82739}" type="slidenum">
              <a:rPr lang="en-US" smtClean="0"/>
              <a:t>‹#›</a:t>
            </a:fld>
            <a:endParaRPr lang="en-US"/>
          </a:p>
        </p:txBody>
      </p:sp>
    </p:spTree>
    <p:extLst>
      <p:ext uri="{BB962C8B-B14F-4D97-AF65-F5344CB8AC3E}">
        <p14:creationId xmlns:p14="http://schemas.microsoft.com/office/powerpoint/2010/main" val="80464160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7FF2E-5FF6-47EB-AE0F-A3657A55EF37}" type="datetimeFigureOut">
              <a:rPr lang="en-US" smtClean="0"/>
              <a:t>2/12/2014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7A6DD-5E9D-4CC0-924B-7C3DC6A82739}" type="slidenum">
              <a:rPr lang="en-US" smtClean="0"/>
              <a:t>‹#›</a:t>
            </a:fld>
            <a:endParaRPr lang="en-US"/>
          </a:p>
        </p:txBody>
      </p:sp>
      <p:sp>
        <p:nvSpPr>
          <p:cNvPr id="7" name="Frame 9"/>
          <p:cNvSpPr/>
          <p:nvPr/>
        </p:nvSpPr>
        <p:spPr>
          <a:xfrm>
            <a:off x="0" y="-148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857250 w 9144000"/>
              <a:gd name="connsiteY5" fmla="*/ 857250 h 6858000"/>
              <a:gd name="connsiteX6" fmla="*/ 857250 w 9144000"/>
              <a:gd name="connsiteY6" fmla="*/ 6000750 h 6858000"/>
              <a:gd name="connsiteX7" fmla="*/ 8286750 w 9144000"/>
              <a:gd name="connsiteY7" fmla="*/ 6000750 h 6858000"/>
              <a:gd name="connsiteX8" fmla="*/ 8286750 w 9144000"/>
              <a:gd name="connsiteY8" fmla="*/ 857250 h 6858000"/>
              <a:gd name="connsiteX9" fmla="*/ 857250 w 9144000"/>
              <a:gd name="connsiteY9" fmla="*/ 857250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857250 w 9144000"/>
              <a:gd name="connsiteY6" fmla="*/ 6000750 h 6858000"/>
              <a:gd name="connsiteX7" fmla="*/ 8286750 w 9144000"/>
              <a:gd name="connsiteY7" fmla="*/ 6000750 h 6858000"/>
              <a:gd name="connsiteX8" fmla="*/ 8286750 w 9144000"/>
              <a:gd name="connsiteY8" fmla="*/ 857250 h 6858000"/>
              <a:gd name="connsiteX9" fmla="*/ 120403 w 9144000"/>
              <a:gd name="connsiteY9"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8286750 w 9144000"/>
              <a:gd name="connsiteY7" fmla="*/ 6000750 h 6858000"/>
              <a:gd name="connsiteX8" fmla="*/ 8286750 w 9144000"/>
              <a:gd name="connsiteY8" fmla="*/ 857250 h 6858000"/>
              <a:gd name="connsiteX9" fmla="*/ 120403 w 9144000"/>
              <a:gd name="connsiteY9"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94618 w 9144000"/>
              <a:gd name="connsiteY7" fmla="*/ 6808618 h 6858000"/>
              <a:gd name="connsiteX8" fmla="*/ 8286750 w 9144000"/>
              <a:gd name="connsiteY8" fmla="*/ 857250 h 6858000"/>
              <a:gd name="connsiteX9" fmla="*/ 120403 w 9144000"/>
              <a:gd name="connsiteY9"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94618 w 9144000"/>
              <a:gd name="connsiteY7" fmla="*/ 6808618 h 6858000"/>
              <a:gd name="connsiteX8" fmla="*/ 8286750 w 9144000"/>
              <a:gd name="connsiteY8" fmla="*/ 857250 h 6858000"/>
              <a:gd name="connsiteX9" fmla="*/ 9081856 w 9144000"/>
              <a:gd name="connsiteY9" fmla="*/ 62144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94618 w 9144000"/>
              <a:gd name="connsiteY7" fmla="*/ 6808618 h 6858000"/>
              <a:gd name="connsiteX8" fmla="*/ 9085740 w 9144000"/>
              <a:gd name="connsiteY8" fmla="*/ 857250 h 6858000"/>
              <a:gd name="connsiteX9" fmla="*/ 9081856 w 9144000"/>
              <a:gd name="connsiteY9" fmla="*/ 62144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94618 w 9144000"/>
              <a:gd name="connsiteY7" fmla="*/ 6808618 h 6858000"/>
              <a:gd name="connsiteX8" fmla="*/ 9085740 w 9144000"/>
              <a:gd name="connsiteY8" fmla="*/ 857250 h 6858000"/>
              <a:gd name="connsiteX9" fmla="*/ 9055223 w 9144000"/>
              <a:gd name="connsiteY9" fmla="*/ 115410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94618 w 9144000"/>
              <a:gd name="connsiteY7" fmla="*/ 6808618 h 6858000"/>
              <a:gd name="connsiteX8" fmla="*/ 9085740 w 9144000"/>
              <a:gd name="connsiteY8" fmla="*/ 857250 h 6858000"/>
              <a:gd name="connsiteX9" fmla="*/ 9064101 w 9144000"/>
              <a:gd name="connsiteY9" fmla="*/ 71022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23597 w 9144000"/>
              <a:gd name="connsiteY7" fmla="*/ 6773108 h 6858000"/>
              <a:gd name="connsiteX8" fmla="*/ 9085740 w 9144000"/>
              <a:gd name="connsiteY8" fmla="*/ 857250 h 6858000"/>
              <a:gd name="connsiteX9" fmla="*/ 9064101 w 9144000"/>
              <a:gd name="connsiteY9" fmla="*/ 71022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23597 w 9144000"/>
              <a:gd name="connsiteY7" fmla="*/ 6773108 h 6858000"/>
              <a:gd name="connsiteX8" fmla="*/ 9085740 w 9144000"/>
              <a:gd name="connsiteY8" fmla="*/ 857250 h 6858000"/>
              <a:gd name="connsiteX9" fmla="*/ 9001958 w 9144000"/>
              <a:gd name="connsiteY9" fmla="*/ 62145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76015 w 9144000"/>
              <a:gd name="connsiteY6" fmla="*/ 6817496 h 6858000"/>
              <a:gd name="connsiteX7" fmla="*/ 9023597 w 9144000"/>
              <a:gd name="connsiteY7" fmla="*/ 6773108 h 6858000"/>
              <a:gd name="connsiteX8" fmla="*/ 9050230 w 9144000"/>
              <a:gd name="connsiteY8" fmla="*/ 848372 h 6858000"/>
              <a:gd name="connsiteX9" fmla="*/ 9001958 w 9144000"/>
              <a:gd name="connsiteY9" fmla="*/ 62145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102648 w 9144000"/>
              <a:gd name="connsiteY6" fmla="*/ 6746475 h 6858000"/>
              <a:gd name="connsiteX7" fmla="*/ 9023597 w 9144000"/>
              <a:gd name="connsiteY7" fmla="*/ 6773108 h 6858000"/>
              <a:gd name="connsiteX8" fmla="*/ 9050230 w 9144000"/>
              <a:gd name="connsiteY8" fmla="*/ 848372 h 6858000"/>
              <a:gd name="connsiteX9" fmla="*/ 9001958 w 9144000"/>
              <a:gd name="connsiteY9" fmla="*/ 62145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102648 w 9144000"/>
              <a:gd name="connsiteY6" fmla="*/ 6746475 h 6858000"/>
              <a:gd name="connsiteX7" fmla="*/ 9023597 w 9144000"/>
              <a:gd name="connsiteY7" fmla="*/ 6773108 h 6858000"/>
              <a:gd name="connsiteX8" fmla="*/ 9050230 w 9144000"/>
              <a:gd name="connsiteY8" fmla="*/ 848372 h 6858000"/>
              <a:gd name="connsiteX9" fmla="*/ 9064101 w 9144000"/>
              <a:gd name="connsiteY9" fmla="*/ 88778 h 6858000"/>
              <a:gd name="connsiteX10" fmla="*/ 120403 w 9144000"/>
              <a:gd name="connsiteY10" fmla="*/ 76015 h 6858000"/>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120403 w 9144000"/>
              <a:gd name="connsiteY5" fmla="*/ 76015 h 6858000"/>
              <a:gd name="connsiteX6" fmla="*/ 102648 w 9144000"/>
              <a:gd name="connsiteY6" fmla="*/ 6746475 h 6858000"/>
              <a:gd name="connsiteX7" fmla="*/ 9023597 w 9144000"/>
              <a:gd name="connsiteY7" fmla="*/ 6773108 h 6858000"/>
              <a:gd name="connsiteX8" fmla="*/ 9050230 w 9144000"/>
              <a:gd name="connsiteY8" fmla="*/ 848372 h 6858000"/>
              <a:gd name="connsiteX9" fmla="*/ 9028591 w 9144000"/>
              <a:gd name="connsiteY9" fmla="*/ 88778 h 6858000"/>
              <a:gd name="connsiteX10" fmla="*/ 120403 w 9144000"/>
              <a:gd name="connsiteY10" fmla="*/ 760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0" y="0"/>
                </a:moveTo>
                <a:lnTo>
                  <a:pt x="9144000" y="0"/>
                </a:lnTo>
                <a:lnTo>
                  <a:pt x="9144000" y="6858000"/>
                </a:lnTo>
                <a:lnTo>
                  <a:pt x="0" y="6858000"/>
                </a:lnTo>
                <a:lnTo>
                  <a:pt x="0" y="0"/>
                </a:lnTo>
                <a:close/>
                <a:moveTo>
                  <a:pt x="120403" y="76015"/>
                </a:moveTo>
                <a:cubicBezTo>
                  <a:pt x="114485" y="2299502"/>
                  <a:pt x="108566" y="4522988"/>
                  <a:pt x="102648" y="6746475"/>
                </a:cubicBezTo>
                <a:lnTo>
                  <a:pt x="9023597" y="6773108"/>
                </a:lnTo>
                <a:cubicBezTo>
                  <a:pt x="9020638" y="4789319"/>
                  <a:pt x="9053189" y="2832161"/>
                  <a:pt x="9050230" y="848372"/>
                </a:cubicBezTo>
                <a:cubicBezTo>
                  <a:pt x="9037098" y="846707"/>
                  <a:pt x="9041723" y="90443"/>
                  <a:pt x="9028591" y="88778"/>
                </a:cubicBezTo>
                <a:lnTo>
                  <a:pt x="120403" y="7601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1291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odriguez@esc17.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google.com/url?sa=i&amp;rct=j&amp;q=&amp;esrc=s&amp;frm=1&amp;source=images&amp;cd=&amp;cad=rja&amp;docid=RcAF_1JHaZJ66M&amp;tbnid=YqXS7o5RPYMCmM:&amp;ved=0CAUQjRw&amp;url=http://myonlinebookshelf.com/category/family-engagement/&amp;ei=gyPQUrOaLOn42AWkt4H4Cg&amp;bvm=bv.59026428,d.b2I&amp;psig=AFQjCNGK80WCtBhi82edgcRGPxGJY_YcWA&amp;ust=1389458649573962"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sc17.net/default.aspx?name=blog.instructionalleaders&amp;from=2/1/2014&amp;to=2/28/2014" TargetMode="External"/><Relationship Id="rId2" Type="http://schemas.openxmlformats.org/officeDocument/2006/relationships/hyperlink" Target="http://www.livebinders.com/play/play?present=true&amp;id=113019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hyperlink" Target="mailto:frodriguez@esc17.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RK-o1BBElZtopM&amp;tbnid=Ky0gs-iqPjPcBM:&amp;ved=0CAUQjRw&amp;url=http://www.kungphoo.com/blog/what-is-your-purpose/&amp;ei=b__rUsXRMMKW2QXX-ICwDQ&amp;bvm=bv.60444564,d.aWc&amp;psig=AFQjCNHbeacdWkE8H7Oklo2IjvjovEoRoA&amp;ust=13912841392394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VtZvTw7tBcozvM&amp;tbnid=CV69TTkJMUO9WM:&amp;ved=0CAUQjRw&amp;url=http://www.startyourbusinessmag.com/the-law-what-you-need-to-know/&amp;ei=FibQUvbfJYaF2AWng4G4CA&amp;bvm=bv.59026428,d.b2I&amp;psig=AFQjCNEF8OD5h5OmmMOL5rl7cWz4GeVoUw&amp;ust=138945932659594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py8pF-dnoobK2M&amp;tbnid=7h-Xr_8STyLIgM:&amp;ved=0CAUQjRw&amp;url=http://blogs.worldbank.org/developmenttalk/the-law-s-majestic-equality&amp;ei=TCbQUsCzEITp2AX0rIDYDw&amp;bvm=bv.59026428,d.b2I&amp;psig=AFQjCNEF8OD5h5OmmMOL5rl7cWz4GeVoUw&amp;ust=138945932659594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KAHButpkXpMtM&amp;tbnid=fiVpvdzNc2-5OM:&amp;ved=0CAUQjRw&amp;url=http://blog.lifespantechnology.com/it-asset-disposition-blog/bid/277222/4-Steps-to-Regulatory-Compliance-in-IT-Asset-Disposition-ITAD&amp;ei=9SbQUuK0MKS42QWBqYDACw&amp;bvm=bv.59026428,d.b2I&amp;psig=AFQjCNFDBhpQ6zgZanb3DbAmzX7sdUInBQ&amp;ust=138945953286111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KAHButpkXpMtM&amp;tbnid=fiVpvdzNc2-5OM:&amp;ved=0CAUQjRw&amp;url=http://blog.lifespantechnology.com/it-asset-disposition-blog/bid/277222/4-Steps-to-Regulatory-Compliance-in-IT-Asset-Disposition-ITAD&amp;ei=9SbQUuK0MKS42QWBqYDACw&amp;bvm=bv.59026428,d.b2I&amp;psig=AFQjCNFDBhpQ6zgZanb3DbAmzX7sdUInBQ&amp;ust=138945953286111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73376"/>
            <a:ext cx="7772400" cy="1470025"/>
          </a:xfrm>
        </p:spPr>
        <p:txBody>
          <a:bodyPr>
            <a:normAutofit fontScale="90000"/>
          </a:bodyPr>
          <a:lstStyle/>
          <a:p>
            <a:r>
              <a:rPr lang="en-US" b="1" dirty="0" smtClean="0"/>
              <a:t>HB 5</a:t>
            </a:r>
            <a:br>
              <a:rPr lang="en-US" b="1" dirty="0" smtClean="0"/>
            </a:br>
            <a:r>
              <a:rPr lang="en-US" b="1" dirty="0" smtClean="0"/>
              <a:t> Community &amp; Student Engagement</a:t>
            </a:r>
            <a:endParaRPr lang="en-US" b="1" dirty="0"/>
          </a:p>
        </p:txBody>
      </p:sp>
      <p:sp>
        <p:nvSpPr>
          <p:cNvPr id="3" name="Subtitle 2"/>
          <p:cNvSpPr>
            <a:spLocks noGrp="1"/>
          </p:cNvSpPr>
          <p:nvPr>
            <p:ph type="subTitle" idx="1"/>
          </p:nvPr>
        </p:nvSpPr>
        <p:spPr>
          <a:xfrm>
            <a:off x="685800" y="4572000"/>
            <a:ext cx="6400800" cy="1828800"/>
          </a:xfrm>
        </p:spPr>
        <p:txBody>
          <a:bodyPr>
            <a:normAutofit fontScale="92500" lnSpcReduction="20000"/>
          </a:bodyPr>
          <a:lstStyle/>
          <a:p>
            <a:pPr algn="l"/>
            <a:r>
              <a:rPr lang="en-US" sz="2400" dirty="0" smtClean="0"/>
              <a:t>Francisco Rodriguez</a:t>
            </a:r>
          </a:p>
          <a:p>
            <a:pPr algn="l"/>
            <a:r>
              <a:rPr lang="en-US" sz="2400" dirty="0"/>
              <a:t> </a:t>
            </a:r>
            <a:r>
              <a:rPr lang="en-US" sz="2400" dirty="0" smtClean="0"/>
              <a:t> Education Specialist</a:t>
            </a:r>
          </a:p>
          <a:p>
            <a:pPr algn="l"/>
            <a:r>
              <a:rPr lang="en-US" sz="2400" dirty="0"/>
              <a:t> </a:t>
            </a:r>
            <a:r>
              <a:rPr lang="en-US" sz="2400" dirty="0" smtClean="0"/>
              <a:t> </a:t>
            </a:r>
            <a:r>
              <a:rPr lang="en-US" sz="2400" dirty="0" smtClean="0">
                <a:hlinkClick r:id="rId3"/>
              </a:rPr>
              <a:t>frodriguez@esc17.net</a:t>
            </a:r>
            <a:r>
              <a:rPr lang="en-US" sz="2400" dirty="0" smtClean="0"/>
              <a:t> </a:t>
            </a:r>
          </a:p>
          <a:p>
            <a:pPr algn="l"/>
            <a:r>
              <a:rPr lang="en-US" sz="2400" dirty="0"/>
              <a:t> </a:t>
            </a:r>
            <a:r>
              <a:rPr lang="en-US" sz="2400" dirty="0" smtClean="0"/>
              <a:t> 806/281-5890</a:t>
            </a:r>
          </a:p>
          <a:p>
            <a:pPr algn="l"/>
            <a:r>
              <a:rPr lang="en-US" sz="2400" dirty="0"/>
              <a:t> </a:t>
            </a:r>
            <a:r>
              <a:rPr lang="en-US" sz="2400" dirty="0" smtClean="0"/>
              <a:t> </a:t>
            </a:r>
            <a:endParaRPr lang="en-US" sz="2400" dirty="0" smtClean="0"/>
          </a:p>
        </p:txBody>
      </p:sp>
      <p:sp>
        <p:nvSpPr>
          <p:cNvPr id="5" name="AutoShape 2" descr="data:image/jpeg;base64,/9j/4AAQSkZJRgABAQAAAQABAAD/2wCEAAkGBxQTEhQUERQVFhQVGR4VFhgXFRweFxgXFxgWFxwXGBUcHCggHR8lHRQXITEhJSkrLzAuFx8zODMuNygtLisBCgoKDg0OGxAQGzYkICQsLDQvLDAsLSwsLiwsNywsLCwsLDQsLCwsLCw0LCwsLCwsLCwsLCwsLDQsLCwsLCssLP/AABEIAKwAoAMBIgACEQEDEQH/xAAcAAABBQEBAQAAAAAAAAAAAAAFAAMEBgcCAQj/xABEEAACAQIDBAYGBwUHBQEAAAABAgMAEQQSIQUGMUETIlFhcZEyM2JygsIHI0JTgZKhFENSscEIc7LD0fDxFiSTouE0/8QAGgEAAgMBAQAAAAAAAAAAAAAAAAEDBAUGAv/EADARAAICAQIDBwIFBQAAAAAAAAABAgMRBBIFITETQVFSYZGhcbEiI0KB8BUyM2Lh/9oADAMBAAIRAxEAPwDcaVKlQAC3m4xfF8lD4KIbzcYvi+Sh8FMRPiqVFUWKpcQoAkJTwpmOnSNKQzsV1eq5gsNjlChpISAADxzE31Jcrz56a8svGliMLjyhCywhmVhfmpIXKwbJ2576cAtrG5oAsd65JoFjcJjC0nRyIFZ1KXJuqAaj0SOPZyPGmUwePH72Emx1IJtxt1cvDXx0Gp4UAHmNR5a7w6sEAkIL8yOB5A+Vq4lFAESWoM9Tpagz0wB2IqZuj65/c+Zah4ipm6Prn9z5loAt1KlSpAKlSpUAAt5uMXxfJQ+GiG83GL4vkrPd+t8f2RRDBY4hxe/KJTwYjmx5DuJ5WPqMXLkhPkWHePe/D4IWlJaQ6iJLFz48lHef+c42p9JmOm9Tkw6+wAzf+Rhr5CqcFLMWclmY3ZibsSeZNPqtaFWliubK8rSRiNrYqT08ViGvy6eS35Q1v0pYfamKj9DFYhe4TyW/KWtXAFe2q12MPAj3stOyPpPx8B+tKYheyQZW/B1Gnka1TdLfvDY7qoTHNa5icjN8B4MO8fpWBFagY+bo7FSQ/FSDYgj7WYajxqtfpYpZXIlrsk3g+mt5N6sPgkzTt1j6Ea6u3gvZ3mwrLdsfShjJrjDqsCcj6b+OYjKD4Cs/wW0nxMjNiGLzNqWbi3+luyiyx1hW2yTwdVw/htU4Kb5nWI2ti5CTJipzfslZR+VSB+lMR4zEJ6GIxC+E0g/TNT1q5YVB2jNV6OrGMfATwG/eOhPWkEy9kii/51sfx1q77v77wYuyEdDMdMjG4Y+w+mbw0NZe61DxOHBqaFzRm6rhtclmPI3PEVM3R9c/ufMtZtuZvazkYbEtd+EUhOrewxPPhY89a0ndL17+58y1aTysnPWVSrltkW6lSpUyMVeGvaVAFV3+2iuHh6Z9Qiubdp6gC/iTavnOSd5ZHllOZ3OZj3nsHYOAHYBWtf2gcYRHg4RwkaRz39GIgB5yA/DWSwir2kimskFr7h5RTgrgV2K0kQM6FdV4BXor0eTwsALngBQCRy7Fjz/lyFE9qvZLfxG39aGxiqmpeXtL+kh+pnFypDLoRqPwq34OcSIHHPj486qcgotuzLo6dlmH46H+QrF1dfLJ0PC7tluzul9w0abNOEVwazjo5DZplxTzCmnr2ivIgYpOzjytxB7QeRrbPom2v+0qXb01QpJ7wK627wQfxrGZlq+/QLIRjMSvJoQx8VcAf4jVimXPBg8Tq/Du8Db6VKlVkwhUqVI0AY1/aD9PAeGI/nhqzCOtR/tCKb4BraDpwT3n9nI/wnyrLYjWjpP7Cvb1LLupgMPL0gmsZM0aRI0xiVi5cEdIEYF9BlU2B1/B/aGzocMIoZYZnnlj6QuJgBGcxXIECEOFtZmuNeyguztrTwZugmkjzaNkawNuFxwp3D7ZxCRmJJ5RExJKBzYk6m/PU8e2+tTyrscsp8jwpRx0LhHuPC02JjEy2SeONAjZpERulLK6kDrsIwF463qBsXY2HxidNHHLAscjI8ZfpHlCxvJaNiq5ZeplK2I61VpsbIc5MjXkZXc31Z0JKMTxupJIPK9SMVtfETOjyTSu8fqyXN1PatuB7+NLsrfMG6PgExsHDYrDftSI8Sqk46MzZwXijDrIkuVSVGqsLcSKoEJuAf8Ai/ZVv2pjsdmTEftEokXqB812VX4gchchb27q5xcmJxUapPK8gVzJdjdixUILnsCrbTvqlbYq5fifyauh09l0fy1lFSmOh8K02DdbDieKDDqokkWMu37WWkVWRZHY4Yx2UWvrm7KpuI2CQOdStiRztJM7OzMY1iYniUOmW/ZZLVT1F9bTeTSr0OojdHHJ+JeJd2IxLOrl4k6KOSAudUaRsmWQg2NnFie+u492cMWjCszgiG7A2BaSeSJyvs2TTzqpmZ1TocxEYv1Ps6kMdPEA17HtGVbBZHAWwFjwCsWFvBiTVNTh4GjLSarH+Qm7FwOHmWUyMU/ZmMkltekhFwVUfZcNlF+YbuoA51OmW+uW5NhxAudTpzojjtrTy36WaR7qU6zcVYgleHAlV8qi7RxbSyNI/pNa9vZAUfoKTafQkhXbGWZPP7kGSr19BX/7sR/cf5iVRJTV6+gk/wDfYj+4/wAxakp6lLiT/KZuNKlSq2c2KkaVKgCifS5sg4nChFF5FzSR6a51y6DxBI/GsBw73HdX05vLxi+L5KxT6Q91jA5xUK/UubyAD1bk8fdN79xPfVrT2bXhkdkclXWnBUeKSpC91akWVWP4aAubLV73Z3ULcvE0zubsLMRp3mtZweGWNQqj/wC1z/FeJuH4IE1NO/m+gBxW6UbQPH9pl6p5BhqD5iqjhsJh1CB8paMN0yZiCSUJChrWBVgBoT6WvCtTqh7+7BIJxMQuP3qjl7Y/r51g1at5e/nk6Hhk0n2O7an4ePT+eoLfDYYKozRsmmd2bK4Qx3zKl/SzW0110pjZOyMsILCzP1mHeRw8rVE2JhelYO3oKfzH/Srde9VdZq28KKwbU1LTycVNy+pUdobN7RVcxUBQ2PDlWj4mAMKq+1cHxFetLqc8mWarlYsMq7U09PSrYkHlUSaS1a6PNjwMYp9K1b6DdmGMSysOtMtx3IrDL5ksfxFZ5uxsBsZLdriCM/WH+I8ejU9p59gNbdueLTMALAJYAcAMy6D/AHyq3VDvOa4jqFJ7EW6lSpVMZQqVKlQAC3m4xfF8lDkUEEMAQRYgjQg8QRRHebjF8XyUPgpiM73n+jJgTJgLW5wsbW/u2OlvZNuWvIUjCxPHNkmRkddSrgg+NjxHfw8a+ioqp/0gANLhkYAgK7a+0yD5DTt1sqKnJ8xKne8Im7jWyEjjVqE4sTyHHu8eyqfsmFViZEbo8zK1xexC3upI1HG96IpMLxt0jqIybizXk1vmtfibW61cpO+q6W/djP09upcVO1YDEm0VFgNSeFufh20NxOLaQgWIvwFjc+FcQY+xjsoAGvfHmdiyjtupA/CvcNjMrRiwsn2iNVu7FreKlfCq84USXK3H7EsG49IgXFbLsbw6aXy2sLdo7P5VGXEMpKsrAjiLHS//ACKOFxlzXN+iaLJbW5zAENwt1qfxOJVjISNeqqkD0lDIxBHcVNj315rqqXKVn0LsdfYliUcgMs1r5H/I1tO+1CNqG4Oh6uh0Oh7+znp3VYcbGGSVbtZ5y9gzC6HN38NRpUfbkSyZAQLAZ39qX0bseZCqPM163aeDbjLp89xLXrXFpuJmG2Acy5QSW0AAJJPIBRqT4dlG9g/R9NKQ+LvDHxyD1rd3Ynjxqy7ogJjSFAGaNhp3ZT/SrlNXRaHbZUpFbX8RlOWIckCEwqRIscShUUWVRwFEt0fXP7nzLUPEVM3R9c/ufMtaBjlupUqVIBUqVKgAFvNxi+L5KHwUQ3m4xfF8lD4KYidHQPeHKuJgkcgL0UwuQDYqqsNDoTqbDuo7FQjfXA9JhSwGsJEg8Bo36E+VQamOa3ju5+x7h1GNn4iIjOx9MCLVAGa1y8mRdFPWUA9x7aeQhUVGYMyrJdbLZyNBd73U8xQDZE91FF1rjrOJuEucFnmaCoz0ZKw+KJMOYqeo7PcKLsOF7cONdQSIBHlNgUlaxK5lN47LdtLjWxNMClaoocWafOKf37vT0G6M9GSMPKugZwCZRxEbZlCDqsRoATzFNxuCiElUsw6uZCD9Zw/iBANr8LCm8orm1NcX5Y2fP/Bdh6kiOSPrZbj6575yvDJJ6Nvs3tao02LW6CyubRkBgqopCgt9bxJPDUWrhqGbSmsDUlfE2/wxgl/PoJ0+pI2fGDtAMr57QMWHUuhLZQGaPqk21vxtVhnoFuLg7RyTEaysAvuJfX8Sx8hR2euv0vOpPGMlGfUHYipm6Prn9z5lqHiKmbo+uf3PmWrJ4LdSpUqQCpUqVAALebjF8XyUPgohvNxi+L5KHwUxE+KpSDTWosVSoqAM62rs84KfL+6e5iPKw4pftX+VFMLOCKt+0NnJPGY5RdT5g8mB5EVQNpbLmwRu93i5SAaD3x9k9/CuU4rwp5c61yL9F66MNg11QfC7UB51OXGCuYlVKL6FxSRJNcmmGxYqJidpAURqk+gOSJGImAFA0w74qYQxmw4u38Cdvj2d9PYPDzYxrQiyA2aQ+gPx5nuFXvZGyEwseSPUnV2PFz2n+g5V0nC+Fyk1OxcipfcksI9SBUVUQWVQFA7ANKiz1OlqDPXWpYKAOxFTN0fXP7nzLUPEVM3R9c/ufMtMC3UqVKkAq8Ne14aAAO8rAGK/tfJUCFx2igP0wzENhLMRpLwNucH+tUPBT3J6SRwAL6Ob8RoO02JqGd6i9uDV03Cp3Uq1Swn6PuNoikHaPOpcTjtHnWLxwMeGKbhc6nqiwuWs/LMPI0graA4prn2zYejqTn9rQdx7KXb+nye1wn/f4ZuCOO0edO5wRxFqwyVHQpmxDlXDEEOQAFUEa5jrcgW7q9VWIH/dFWuSQZCQBZLC+bjct5d1Hben2E+FY/X8M1LaG6GFlN1vE3bGQB+UgrQiTcaQehilI7Gi18w/9KoAz5STimvYkDpNbgrpbPzuRx+zXMrOLAYpm62XRzbX7QOfUVUsponzlAlhwyfRWfDNAXceU+likHhET/NxRPA7l4ZNZGaU+2QB+Uf1vWYR5tb4ttM2gkOthpY5+deKWKqRimBK3I6QnUBTb0xa+fh7Jor09FbzGHyKXDpvrZ8M3FcqgKuUAaACwA8BypmRx2jzrFZFdTY4ttL36x0sbEaPx04eHfZQxu2gxTX986kFuHX09H9RVvtvT7Hj+k8s717M1+Vx2jzqDO47RWV2brAzsCjFes5BIU2uq5uPdcfjwrySI8sSeemfXTLp6VtcxI900dv6fIf0h+f4ZouIYdo86mboH65/c+ZayfH3QjLMXB7GOhyqTz4XY28Kt/0ROTipbkn6rmfbSnG/MtuDzbwqVdLu3ZS9GaxSpUqmMkVeGvaVAFW3y2fHMYekUNlz2vyvkv8AyFBYt3MMf3S1Zd5RrF8XyVAgown3HqNk4rCb9yLHuthfulqRHunhPuV8q5weOeXKI8itkDuWBZVDM6qAgZSb9G/2haw43qUm0ynrQiqjZJWubLcKySXPBSG1B4EjUgGltXge+3s8z9zxN0MH9wnlTg3Pwf3CeVORY+Vyqxqqs4MgLgnLECqqWQEEsxJsLiwBvqLFY7Hyx9ErSQIzZruysVIXLayZwVJzcMzcKNq8A7azzP3Of+jsH9wnlXv/AEdg/uE8qJYaduizs6ObE5kUqhtciwLMf1p7Z05kijcixdFYjsLKDb9aW1eAdvb5n7gc7nYP7hPKvDudg/uE8qnbdxzRKhVkTM4TNICVAIJvYMp5dtRGx8uWPLNh2LuVz9G2QAIzWy9Lcm68c34UbV4B21nmfuMtufg/uE8qYk3Swn3K+VPS7ZfKNYlGZ0aYhmhGQCxsGFs1yNWsCpFzpf3aOJmCxtG0BDlU1RmBLm2ZWEi6WINtfGntXgHb2eZ+4Pk3Vwo4QrUSXdnDD90tTsZtB1laNpYEyojEvGxzFzJew6YWAyDTXjxprG4t1BsoZg6pa9r3VWYi/A9Y2BPZc86Nq8A7azzP3BE27+HHCMUW3G2fHHO5RQCY7f8AstRWxIZrD0SmcHn6RWxHLhRTdH1z+58y09qE7ZtYcn7lupUqVBGKlSpUAAt5uMXxfJQvITbKxUjuBB48QQf92opvNxi+L5KHwUxHsGz8oXo2KFVCXsDmUXIDA8bEsQeWZuF9ZqYAdHIhZiZQQ7czmXLe1gBYcB3V7FUqKgBYrCl2V1co63AIAIKsVJUqdCLqPLxrh9nSHIwnYOubrFVNw9rjLawAyi1TEp4UhjUULZCrvnJuC2UDj3DSoeD2bLGgTp2IVQi/VoCLAAG/PQfrRQV0KAIOPwRkC2coyMHBAB1AItY+NMtszPk6dhLkYsM0a21UrbLw+0TeihrhqAIOJw7EDo3MeXQWUFSNNCpHK2liKhnZqiNUueq/SX0uWzFjysASToB5UVeo8tAAjE4NukeRJCpcKrDKpHUL2IuPbNRZsNzJJOYOT3qqrw7DlvRaWoM9MAPJhQJGcE3YWI5aG+a3InnRPdH1z+58y1DxFTN0fXP7nzLQBbqVKlSA/9k=">
            <a:hlinkClick r:id="rId4"/>
          </p:cNvPr>
          <p:cNvSpPr>
            <a:spLocks noChangeAspect="1" noChangeArrowheads="1"/>
          </p:cNvSpPr>
          <p:nvPr/>
        </p:nvSpPr>
        <p:spPr bwMode="auto">
          <a:xfrm>
            <a:off x="28575" y="-982663"/>
            <a:ext cx="1905000" cy="20478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 name="Group 9"/>
          <p:cNvGrpSpPr/>
          <p:nvPr/>
        </p:nvGrpSpPr>
        <p:grpSpPr>
          <a:xfrm>
            <a:off x="3124200" y="228600"/>
            <a:ext cx="3200400" cy="2667000"/>
            <a:chOff x="3200400" y="276225"/>
            <a:chExt cx="2743200" cy="2238375"/>
          </a:xfrm>
        </p:grpSpPr>
        <p:sp>
          <p:nvSpPr>
            <p:cNvPr id="6" name="Oval 5"/>
            <p:cNvSpPr/>
            <p:nvPr/>
          </p:nvSpPr>
          <p:spPr>
            <a:xfrm>
              <a:off x="3200400" y="304800"/>
              <a:ext cx="1600200" cy="1447800"/>
            </a:xfrm>
            <a:prstGeom prst="ellipse">
              <a:avLst/>
            </a:prstGeom>
            <a:solidFill>
              <a:srgbClr val="0033CC">
                <a:alpha val="68235"/>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343400" y="276225"/>
              <a:ext cx="1600200" cy="1504950"/>
            </a:xfrm>
            <a:prstGeom prst="ellipse">
              <a:avLst/>
            </a:prstGeom>
            <a:solidFill>
              <a:srgbClr val="C00000">
                <a:alpha val="73000"/>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10000" y="1038225"/>
              <a:ext cx="1600200" cy="1476375"/>
            </a:xfrm>
            <a:prstGeom prst="ellipse">
              <a:avLst/>
            </a:prstGeom>
            <a:solidFill>
              <a:srgbClr val="FFCC00">
                <a:alpha val="76863"/>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2"/>
          <p:cNvSpPr txBox="1"/>
          <p:nvPr/>
        </p:nvSpPr>
        <p:spPr>
          <a:xfrm>
            <a:off x="3352801" y="738426"/>
            <a:ext cx="1144864" cy="46166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lightRig rig="soft" dir="t">
                <a:rot lat="0" lon="0" rev="10800000"/>
              </a:lightRig>
            </a:scene3d>
            <a:sp3d>
              <a:bevelT w="27940" h="12700"/>
              <a:contourClr>
                <a:srgbClr val="DDDDDD"/>
              </a:contourClr>
            </a:sp3d>
          </a:bodyPr>
          <a:lstStyle/>
          <a:p>
            <a:pPr marL="0" marR="0" algn="ctr">
              <a:spcBef>
                <a:spcPts val="0"/>
              </a:spcBef>
              <a:spcAft>
                <a:spcPts val="0"/>
              </a:spcAft>
            </a:pPr>
            <a:r>
              <a:rPr lang="en-US" sz="2400" b="1" spc="150" dirty="0">
                <a:ln>
                  <a:noFill/>
                </a:ln>
                <a:solidFill>
                  <a:schemeClr val="bg1">
                    <a:lumMod val="75000"/>
                  </a:schemeClr>
                </a:solidFill>
                <a:effectLst>
                  <a:outerShdw blurRad="25400" algn="tl">
                    <a:srgbClr val="000000">
                      <a:alpha val="43000"/>
                    </a:srgbClr>
                  </a:outerShdw>
                </a:effectLst>
                <a:latin typeface="Calibri"/>
                <a:ea typeface="Calibri"/>
                <a:cs typeface="Times New Roman"/>
              </a:rPr>
              <a:t>School</a:t>
            </a:r>
            <a:endParaRPr lang="en-US" sz="1050" dirty="0">
              <a:solidFill>
                <a:schemeClr val="bg1">
                  <a:lumMod val="75000"/>
                </a:schemeClr>
              </a:solidFill>
              <a:effectLst/>
              <a:latin typeface="Calibri"/>
              <a:ea typeface="Calibri"/>
              <a:cs typeface="Times New Roman"/>
            </a:endParaRPr>
          </a:p>
        </p:txBody>
      </p:sp>
      <p:sp>
        <p:nvSpPr>
          <p:cNvPr id="13" name="Text Box 2"/>
          <p:cNvSpPr txBox="1"/>
          <p:nvPr/>
        </p:nvSpPr>
        <p:spPr>
          <a:xfrm>
            <a:off x="5050634" y="738426"/>
            <a:ext cx="1131655" cy="46166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lightRig rig="soft" dir="t">
                <a:rot lat="0" lon="0" rev="10800000"/>
              </a:lightRig>
            </a:scene3d>
            <a:sp3d>
              <a:bevelT w="27940" h="12700"/>
              <a:contourClr>
                <a:srgbClr val="DDDDDD"/>
              </a:contourClr>
            </a:sp3d>
          </a:bodyPr>
          <a:lstStyle/>
          <a:p>
            <a:pPr marL="0" marR="0" algn="ctr">
              <a:spcBef>
                <a:spcPts val="0"/>
              </a:spcBef>
              <a:spcAft>
                <a:spcPts val="0"/>
              </a:spcAft>
            </a:pPr>
            <a:r>
              <a:rPr lang="en-US" sz="2400" b="1" spc="150" dirty="0" smtClean="0">
                <a:solidFill>
                  <a:schemeClr val="bg1">
                    <a:lumMod val="75000"/>
                  </a:schemeClr>
                </a:solidFill>
                <a:effectLst>
                  <a:outerShdw blurRad="25400" algn="tl">
                    <a:srgbClr val="000000">
                      <a:alpha val="43000"/>
                    </a:srgbClr>
                  </a:outerShdw>
                </a:effectLst>
                <a:latin typeface="Calibri"/>
                <a:ea typeface="Calibri"/>
                <a:cs typeface="Times New Roman"/>
              </a:rPr>
              <a:t>Family</a:t>
            </a:r>
            <a:endParaRPr lang="en-US" sz="1050" dirty="0">
              <a:solidFill>
                <a:schemeClr val="bg1">
                  <a:lumMod val="75000"/>
                </a:schemeClr>
              </a:solidFill>
              <a:effectLst/>
              <a:latin typeface="Calibri"/>
              <a:ea typeface="Calibri"/>
              <a:cs typeface="Times New Roman"/>
            </a:endParaRPr>
          </a:p>
        </p:txBody>
      </p:sp>
      <p:sp>
        <p:nvSpPr>
          <p:cNvPr id="14" name="Text Box 2"/>
          <p:cNvSpPr txBox="1"/>
          <p:nvPr/>
        </p:nvSpPr>
        <p:spPr>
          <a:xfrm>
            <a:off x="4019551" y="1987685"/>
            <a:ext cx="1596912" cy="4001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lightRig rig="soft" dir="t">
                <a:rot lat="0" lon="0" rev="10800000"/>
              </a:lightRig>
            </a:scene3d>
            <a:sp3d>
              <a:bevelT w="27940" h="12700"/>
              <a:contourClr>
                <a:srgbClr val="DDDDDD"/>
              </a:contourClr>
            </a:sp3d>
          </a:bodyPr>
          <a:lstStyle/>
          <a:p>
            <a:pPr marL="0" marR="0" algn="ctr">
              <a:spcBef>
                <a:spcPts val="0"/>
              </a:spcBef>
              <a:spcAft>
                <a:spcPts val="0"/>
              </a:spcAft>
            </a:pPr>
            <a:r>
              <a:rPr lang="en-US" sz="2000" b="1" spc="150" dirty="0" smtClean="0">
                <a:ln>
                  <a:noFill/>
                </a:ln>
                <a:solidFill>
                  <a:schemeClr val="bg1">
                    <a:lumMod val="75000"/>
                  </a:schemeClr>
                </a:solidFill>
                <a:effectLst>
                  <a:outerShdw blurRad="25400" algn="tl">
                    <a:srgbClr val="000000">
                      <a:alpha val="43000"/>
                    </a:srgbClr>
                  </a:outerShdw>
                </a:effectLst>
                <a:latin typeface="Calibri"/>
                <a:ea typeface="Calibri"/>
                <a:cs typeface="Times New Roman"/>
              </a:rPr>
              <a:t>Community</a:t>
            </a:r>
            <a:endParaRPr lang="en-US" sz="1000" b="1" dirty="0">
              <a:solidFill>
                <a:schemeClr val="bg1">
                  <a:lumMod val="75000"/>
                </a:schemeClr>
              </a:solidFill>
              <a:effectLst/>
              <a:latin typeface="Calibri"/>
              <a:ea typeface="Calibri"/>
              <a:cs typeface="Times New Roman"/>
            </a:endParaRPr>
          </a:p>
        </p:txBody>
      </p:sp>
      <p:sp>
        <p:nvSpPr>
          <p:cNvPr id="15" name="Text Box 2"/>
          <p:cNvSpPr txBox="1"/>
          <p:nvPr/>
        </p:nvSpPr>
        <p:spPr>
          <a:xfrm>
            <a:off x="4419600" y="1200090"/>
            <a:ext cx="728084" cy="4001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lightRig rig="soft" dir="t">
                <a:rot lat="0" lon="0" rev="10800000"/>
              </a:lightRig>
            </a:scene3d>
            <a:sp3d>
              <a:bevelT w="27940" h="12700"/>
              <a:contourClr>
                <a:srgbClr val="DDDDDD"/>
              </a:contourClr>
            </a:sp3d>
          </a:bodyPr>
          <a:lstStyle/>
          <a:p>
            <a:pPr marL="0" marR="0" algn="ctr">
              <a:spcBef>
                <a:spcPts val="0"/>
              </a:spcBef>
              <a:spcAft>
                <a:spcPts val="0"/>
              </a:spcAft>
            </a:pPr>
            <a:r>
              <a:rPr lang="en-US" sz="2000" b="1" spc="150" dirty="0" smtClean="0">
                <a:ln>
                  <a:noFill/>
                </a:ln>
                <a:solidFill>
                  <a:schemeClr val="bg1"/>
                </a:solidFill>
                <a:effectLst>
                  <a:outerShdw blurRad="25400" algn="tl">
                    <a:srgbClr val="000000">
                      <a:alpha val="43000"/>
                    </a:srgbClr>
                  </a:outerShdw>
                </a:effectLst>
                <a:latin typeface="Calibri"/>
                <a:ea typeface="Calibri"/>
                <a:cs typeface="Times New Roman"/>
              </a:rPr>
              <a:t>AND</a:t>
            </a:r>
            <a:endParaRPr lang="en-US" sz="1000" dirty="0">
              <a:solidFill>
                <a:schemeClr val="bg1"/>
              </a:solidFill>
              <a:effectLst/>
              <a:latin typeface="Calibri"/>
              <a:ea typeface="Calibri"/>
              <a:cs typeface="Times New Roman"/>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5600" y="5562600"/>
            <a:ext cx="2228572" cy="1057143"/>
          </a:xfrm>
          <a:prstGeom prst="rect">
            <a:avLst/>
          </a:prstGeom>
        </p:spPr>
      </p:pic>
    </p:spTree>
    <p:extLst>
      <p:ext uri="{BB962C8B-B14F-4D97-AF65-F5344CB8AC3E}">
        <p14:creationId xmlns:p14="http://schemas.microsoft.com/office/powerpoint/2010/main" val="2556504054"/>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4"/>
                </a:solidFill>
                <a:effectLst>
                  <a:outerShdw blurRad="38100" dist="38100" dir="2700000" algn="tl">
                    <a:srgbClr val="000000">
                      <a:alpha val="43137"/>
                    </a:srgbClr>
                  </a:outerShdw>
                </a:effectLst>
              </a:rPr>
              <a:t>Parental Involvement </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Public Law (P.L.) 107-110, Section 1118 (a) (2)</a:t>
            </a:r>
          </a:p>
          <a:p>
            <a:pPr lvl="1"/>
            <a:r>
              <a:rPr lang="en-US" b="1" u="sng" dirty="0" smtClean="0"/>
              <a:t>The LEA shall develop jointly with</a:t>
            </a:r>
            <a:r>
              <a:rPr lang="en-US" dirty="0" smtClean="0"/>
              <a:t>, </a:t>
            </a:r>
            <a:r>
              <a:rPr lang="en-US" b="1" u="sng" dirty="0" smtClean="0"/>
              <a:t>agree on with</a:t>
            </a:r>
            <a:r>
              <a:rPr lang="en-US" dirty="0" smtClean="0"/>
              <a:t>, </a:t>
            </a:r>
            <a:r>
              <a:rPr lang="en-US" b="1" u="sng" dirty="0" smtClean="0"/>
              <a:t>and distribute to</a:t>
            </a:r>
            <a:r>
              <a:rPr lang="en-US" dirty="0" smtClean="0"/>
              <a:t>, </a:t>
            </a:r>
            <a:r>
              <a:rPr lang="en-US" b="1" u="sng" dirty="0" smtClean="0"/>
              <a:t>parents</a:t>
            </a:r>
            <a:r>
              <a:rPr lang="en-US" dirty="0" smtClean="0"/>
              <a:t> of participating children </a:t>
            </a:r>
            <a:r>
              <a:rPr lang="en-US" b="1" u="sng" dirty="0" smtClean="0"/>
              <a:t>a written parent involvement policy</a:t>
            </a:r>
            <a:r>
              <a:rPr lang="en-US" dirty="0" smtClean="0"/>
              <a:t> that shall be incorporate into the LEA’s plan developed under section 1112 and establishes the expectations for parent involvement…</a:t>
            </a:r>
          </a:p>
        </p:txBody>
      </p:sp>
      <p:pic>
        <p:nvPicPr>
          <p:cNvPr id="2050" name="Picture 2" descr="C:\Users\frodriguez\AppData\Local\Microsoft\Windows\Temporary Internet Files\Content.IE5\NLXCEKSA\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1432560" cy="143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00086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4"/>
                </a:solidFill>
                <a:effectLst>
                  <a:outerShdw blurRad="38100" dist="38100" dir="2700000" algn="tl">
                    <a:srgbClr val="000000">
                      <a:alpha val="43137"/>
                    </a:srgbClr>
                  </a:outerShdw>
                </a:effectLst>
              </a:rPr>
              <a:t>P.L. 107-110, </a:t>
            </a:r>
            <a:r>
              <a:rPr lang="en-US" sz="4000" dirty="0">
                <a:solidFill>
                  <a:schemeClr val="accent4"/>
                </a:solidFill>
                <a:effectLst>
                  <a:outerShdw blurRad="38100" dist="38100" dir="2700000" algn="tl">
                    <a:srgbClr val="000000">
                      <a:alpha val="43137"/>
                    </a:srgbClr>
                  </a:outerShdw>
                </a:effectLst>
              </a:rPr>
              <a:t>Section</a:t>
            </a:r>
            <a:r>
              <a:rPr lang="en-US" sz="4000" dirty="0">
                <a:solidFill>
                  <a:schemeClr val="accent4"/>
                </a:solidFill>
                <a:effectLst>
                  <a:outerShdw blurRad="38100" dist="38100" dir="2700000" algn="tl">
                    <a:srgbClr val="000000">
                      <a:alpha val="43137"/>
                    </a:srgbClr>
                  </a:outerShdw>
                </a:effectLst>
              </a:rPr>
              <a:t> 1118 (b) (1)</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u="sng" dirty="0" smtClean="0"/>
              <a:t>Each school</a:t>
            </a:r>
            <a:r>
              <a:rPr lang="en-US" dirty="0" smtClean="0"/>
              <a:t> served under Title I, Part A </a:t>
            </a:r>
            <a:r>
              <a:rPr lang="en-US" b="1" u="sng" dirty="0" smtClean="0"/>
              <a:t>shall jointly develop with</a:t>
            </a:r>
            <a:r>
              <a:rPr lang="en-US" dirty="0" smtClean="0"/>
              <a:t>, </a:t>
            </a:r>
            <a:r>
              <a:rPr lang="en-US" b="1" u="sng" dirty="0" smtClean="0"/>
              <a:t>and distribute to</a:t>
            </a:r>
            <a:r>
              <a:rPr lang="en-US" dirty="0" smtClean="0"/>
              <a:t>, </a:t>
            </a:r>
            <a:r>
              <a:rPr lang="en-US" b="1" u="sng" dirty="0" smtClean="0"/>
              <a:t>parents</a:t>
            </a:r>
            <a:r>
              <a:rPr lang="en-US" dirty="0" smtClean="0"/>
              <a:t> of participating children </a:t>
            </a:r>
            <a:r>
              <a:rPr lang="en-US" b="1" u="sng" dirty="0" smtClean="0"/>
              <a:t>a written parental involvement policy</a:t>
            </a:r>
            <a:r>
              <a:rPr lang="en-US" dirty="0" smtClean="0"/>
              <a:t>, </a:t>
            </a:r>
            <a:r>
              <a:rPr lang="en-US" b="1" u="sng" dirty="0" smtClean="0"/>
              <a:t>agreed upon by such parents</a:t>
            </a:r>
            <a:r>
              <a:rPr lang="en-US" dirty="0" smtClean="0"/>
              <a:t>, that shall describe the means for carrying out the (parental involvement) requirements…</a:t>
            </a:r>
            <a:endParaRPr lang="en-US" dirty="0"/>
          </a:p>
        </p:txBody>
      </p:sp>
      <p:pic>
        <p:nvPicPr>
          <p:cNvPr id="4" name="Picture 2" descr="C:\Users\frodriguez\AppData\Local\Microsoft\Windows\Temporary Internet Files\Content.IE5\NLXCEKSA\MC90044139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876800"/>
            <a:ext cx="1432560" cy="143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99763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4"/>
                </a:solidFill>
                <a:effectLst>
                  <a:outerShdw blurRad="38100" dist="38100" dir="2700000" algn="tl">
                    <a:srgbClr val="000000">
                      <a:alpha val="43137"/>
                    </a:srgbClr>
                  </a:outerShdw>
                </a:effectLst>
              </a:rPr>
              <a:t>TEA Coordinated Toolkit Teams</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ctr"/>
            <a:r>
              <a:rPr lang="en-US" dirty="0" smtClean="0"/>
              <a:t>Fiscal/Allowable Costs</a:t>
            </a:r>
          </a:p>
          <a:p>
            <a:pPr marL="0" indent="0" algn="ctr">
              <a:buNone/>
            </a:pPr>
            <a:endParaRPr lang="en-US" dirty="0" smtClean="0"/>
          </a:p>
          <a:p>
            <a:pPr algn="ctr"/>
            <a:r>
              <a:rPr lang="en-US" dirty="0" smtClean="0"/>
              <a:t>Homeless/Foster Care</a:t>
            </a:r>
          </a:p>
          <a:p>
            <a:pPr marL="0" indent="0" algn="ctr">
              <a:buNone/>
            </a:pPr>
            <a:endParaRPr lang="en-US" dirty="0" smtClean="0"/>
          </a:p>
          <a:p>
            <a:pPr algn="ctr"/>
            <a:r>
              <a:rPr lang="en-US" dirty="0" smtClean="0"/>
              <a:t>Private Non Profit</a:t>
            </a:r>
          </a:p>
          <a:p>
            <a:pPr marL="0" indent="0" algn="ctr">
              <a:buNone/>
            </a:pPr>
            <a:endParaRPr lang="en-US" dirty="0" smtClean="0"/>
          </a:p>
          <a:p>
            <a:pPr algn="ctr"/>
            <a:r>
              <a:rPr lang="en-US" b="1" u="sng" dirty="0" smtClean="0">
                <a:solidFill>
                  <a:srgbClr val="FF0000"/>
                </a:solidFill>
              </a:rPr>
              <a:t>Parental Involvement Policies (PIPs)</a:t>
            </a:r>
            <a:endParaRPr lang="en-US" b="1" u="sng" dirty="0">
              <a:solidFill>
                <a:srgbClr val="FF0000"/>
              </a:solidFill>
            </a:endParaRPr>
          </a:p>
        </p:txBody>
      </p:sp>
    </p:spTree>
    <p:extLst>
      <p:ext uri="{BB962C8B-B14F-4D97-AF65-F5344CB8AC3E}">
        <p14:creationId xmlns:p14="http://schemas.microsoft.com/office/powerpoint/2010/main" val="338551277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chemeClr val="accent4"/>
                </a:solidFill>
                <a:effectLst>
                  <a:outerShdw blurRad="38100" dist="38100" dir="2700000" algn="tl">
                    <a:srgbClr val="000000">
                      <a:alpha val="43137"/>
                    </a:srgbClr>
                  </a:outerShdw>
                </a:effectLst>
              </a:rPr>
              <a:t>ESCs </a:t>
            </a:r>
            <a:r>
              <a:rPr lang="en-US" sz="4000" dirty="0">
                <a:solidFill>
                  <a:schemeClr val="accent4"/>
                </a:solidFill>
                <a:effectLst>
                  <a:outerShdw blurRad="38100" dist="38100" dir="2700000" algn="tl">
                    <a:srgbClr val="000000">
                      <a:alpha val="43137"/>
                    </a:srgbClr>
                  </a:outerShdw>
                </a:effectLst>
              </a:rPr>
              <a:t>Parental Involvement Policy </a:t>
            </a:r>
            <a:r>
              <a:rPr lang="en-US" sz="4000" dirty="0" smtClean="0">
                <a:solidFill>
                  <a:schemeClr val="accent4"/>
                </a:solidFill>
                <a:effectLst>
                  <a:outerShdw blurRad="38100" dist="38100" dir="2700000" algn="tl">
                    <a:srgbClr val="000000">
                      <a:alpha val="43137"/>
                    </a:srgbClr>
                  </a:outerShdw>
                </a:effectLst>
              </a:rPr>
              <a:t>Toolkit Team </a:t>
            </a:r>
            <a:r>
              <a:rPr lang="en-US" sz="4000" dirty="0">
                <a:solidFill>
                  <a:schemeClr val="accent4"/>
                </a:solidFill>
                <a:effectLst>
                  <a:outerShdw blurRad="38100" dist="38100" dir="2700000" algn="tl">
                    <a:srgbClr val="000000">
                      <a:alpha val="43137"/>
                    </a:srgbClr>
                  </a:outerShdw>
                </a:effectLst>
              </a:rPr>
              <a:t>Members</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ctr"/>
            <a:r>
              <a:rPr lang="en-US" dirty="0" smtClean="0"/>
              <a:t>Kristi Veitenheimer, ESC 9</a:t>
            </a:r>
          </a:p>
          <a:p>
            <a:pPr algn="ctr"/>
            <a:r>
              <a:rPr lang="en-US" dirty="0" smtClean="0"/>
              <a:t>Kathy </a:t>
            </a:r>
            <a:r>
              <a:rPr lang="en-US" dirty="0" err="1" smtClean="0"/>
              <a:t>Duniven</a:t>
            </a:r>
            <a:r>
              <a:rPr lang="en-US" dirty="0" smtClean="0"/>
              <a:t>, ESC 11</a:t>
            </a:r>
          </a:p>
          <a:p>
            <a:pPr algn="ctr"/>
            <a:r>
              <a:rPr lang="en-US" dirty="0" smtClean="0"/>
              <a:t>Melissa </a:t>
            </a:r>
            <a:r>
              <a:rPr lang="en-US" dirty="0" err="1" smtClean="0"/>
              <a:t>Sulak</a:t>
            </a:r>
            <a:r>
              <a:rPr lang="en-US" dirty="0" smtClean="0"/>
              <a:t>, ESC 11</a:t>
            </a:r>
          </a:p>
          <a:p>
            <a:pPr algn="ctr"/>
            <a:r>
              <a:rPr lang="en-US" dirty="0" smtClean="0"/>
              <a:t>Sherry </a:t>
            </a:r>
            <a:r>
              <a:rPr lang="en-US" dirty="0" err="1" smtClean="0"/>
              <a:t>DiMarco</a:t>
            </a:r>
            <a:r>
              <a:rPr lang="en-US" dirty="0" smtClean="0"/>
              <a:t>, ESC 13</a:t>
            </a:r>
          </a:p>
          <a:p>
            <a:pPr algn="ctr"/>
            <a:r>
              <a:rPr lang="en-US" dirty="0" smtClean="0"/>
              <a:t>Francisco Rodriguez, ESC 17</a:t>
            </a:r>
            <a:endParaRPr lang="en-US" dirty="0"/>
          </a:p>
        </p:txBody>
      </p:sp>
      <p:pic>
        <p:nvPicPr>
          <p:cNvPr id="1026" name="Picture 2" descr="C:\Users\frodriguez\AppData\Local\Microsoft\Windows\Temporary Internet Files\Content.IE5\NLXCEKSA\MP9004306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5029200"/>
            <a:ext cx="30480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033252"/>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181600" cy="1935162"/>
          </a:xfrm>
        </p:spPr>
        <p:txBody>
          <a:bodyPr>
            <a:noAutofit/>
          </a:bodyPr>
          <a:lstStyle/>
          <a:p>
            <a:r>
              <a:rPr lang="en-US" sz="6600" dirty="0" smtClean="0">
                <a:solidFill>
                  <a:schemeClr val="accent4"/>
                </a:solidFill>
                <a:effectLst>
                  <a:outerShdw blurRad="38100" dist="38100" dir="2700000" algn="tl">
                    <a:srgbClr val="000000">
                      <a:alpha val="43137"/>
                    </a:srgbClr>
                  </a:outerShdw>
                </a:effectLst>
              </a:rPr>
              <a:t>What all is in the toolbox?</a:t>
            </a:r>
            <a:endParaRPr lang="en-US" sz="66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ctr">
              <a:buFont typeface="Wingdings" panose="05000000000000000000" pitchFamily="2" charset="2"/>
              <a:buChar char="q"/>
            </a:pPr>
            <a:endParaRPr lang="en-US" sz="2400" b="1" dirty="0" smtClean="0">
              <a:solidFill>
                <a:srgbClr val="FF0000"/>
              </a:solidFill>
            </a:endParaRPr>
          </a:p>
          <a:p>
            <a:pPr algn="ctr">
              <a:buFont typeface="Wingdings" panose="05000000000000000000" pitchFamily="2" charset="2"/>
              <a:buChar char="q"/>
            </a:pPr>
            <a:endParaRPr lang="en-US" sz="2400" b="1" dirty="0">
              <a:solidFill>
                <a:srgbClr val="FF0000"/>
              </a:solidFill>
            </a:endParaRPr>
          </a:p>
          <a:p>
            <a:pPr algn="ctr">
              <a:buFont typeface="Wingdings" panose="05000000000000000000" pitchFamily="2" charset="2"/>
              <a:buChar char="q"/>
            </a:pPr>
            <a:r>
              <a:rPr lang="en-US" sz="2400" b="1" dirty="0" smtClean="0">
                <a:solidFill>
                  <a:srgbClr val="FF0000"/>
                </a:solidFill>
              </a:rPr>
              <a:t>Parental Involvement Policy (PIP) Training PowerPoint</a:t>
            </a:r>
          </a:p>
          <a:p>
            <a:pPr algn="ctr">
              <a:buFont typeface="Wingdings" panose="05000000000000000000" pitchFamily="2" charset="2"/>
              <a:buChar char="q"/>
            </a:pPr>
            <a:r>
              <a:rPr lang="en-US" sz="2400" b="1" dirty="0" smtClean="0">
                <a:solidFill>
                  <a:srgbClr val="FF0000"/>
                </a:solidFill>
              </a:rPr>
              <a:t>Developing a Written PIP Publication</a:t>
            </a:r>
          </a:p>
          <a:p>
            <a:pPr algn="ctr">
              <a:buFont typeface="Wingdings" panose="05000000000000000000" pitchFamily="2" charset="2"/>
              <a:buChar char="q"/>
            </a:pPr>
            <a:r>
              <a:rPr lang="en-US" sz="2400" b="1" dirty="0" smtClean="0">
                <a:solidFill>
                  <a:srgbClr val="FF0000"/>
                </a:solidFill>
              </a:rPr>
              <a:t>District/LEA PIP Checklist</a:t>
            </a:r>
          </a:p>
          <a:p>
            <a:pPr algn="ctr">
              <a:buFont typeface="Wingdings" panose="05000000000000000000" pitchFamily="2" charset="2"/>
              <a:buChar char="q"/>
            </a:pPr>
            <a:r>
              <a:rPr lang="en-US" sz="2400" b="1" dirty="0" smtClean="0">
                <a:solidFill>
                  <a:srgbClr val="FF0000"/>
                </a:solidFill>
              </a:rPr>
              <a:t>School/Campus PIP Checklist</a:t>
            </a:r>
          </a:p>
          <a:p>
            <a:pPr algn="ctr">
              <a:buFont typeface="Wingdings" panose="05000000000000000000" pitchFamily="2" charset="2"/>
              <a:buChar char="q"/>
            </a:pPr>
            <a:r>
              <a:rPr lang="en-US" sz="2400" b="1" dirty="0" smtClean="0">
                <a:solidFill>
                  <a:srgbClr val="FF0000"/>
                </a:solidFill>
              </a:rPr>
              <a:t>Sample USDE District/LEA PIP</a:t>
            </a:r>
          </a:p>
          <a:p>
            <a:pPr algn="ctr">
              <a:buFont typeface="Wingdings" panose="05000000000000000000" pitchFamily="2" charset="2"/>
              <a:buChar char="q"/>
            </a:pPr>
            <a:r>
              <a:rPr lang="en-US" sz="2400" b="1" dirty="0" smtClean="0">
                <a:solidFill>
                  <a:srgbClr val="FF0000"/>
                </a:solidFill>
              </a:rPr>
              <a:t>Sample USDE School/Campus PIP</a:t>
            </a:r>
          </a:p>
          <a:p>
            <a:pPr marL="0" indent="0">
              <a:buNone/>
            </a:pPr>
            <a:endParaRPr lang="en-US" dirty="0" smtClean="0"/>
          </a:p>
          <a:p>
            <a:endParaRPr lang="en-US" dirty="0"/>
          </a:p>
        </p:txBody>
      </p:sp>
      <p:pic>
        <p:nvPicPr>
          <p:cNvPr id="3074" name="Picture 2" descr="C:\Users\frodriguez\AppData\Local\Microsoft\Windows\Temporary Internet Files\Content.IE5\NLXCEKSA\MC90043263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240867"/>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8521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4"/>
                </a:solidFill>
                <a:effectLst>
                  <a:outerShdw blurRad="38100" dist="38100" dir="2700000" algn="tl">
                    <a:srgbClr val="000000">
                      <a:alpha val="43137"/>
                    </a:srgbClr>
                  </a:outerShdw>
                </a:effectLst>
              </a:rPr>
              <a:t>Where can I find the toolbox?</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lgn="ctr">
              <a:buNone/>
            </a:pPr>
            <a:r>
              <a:rPr lang="en-US" sz="4000" i="1" u="sng" dirty="0" smtClean="0"/>
              <a:t>Live Binder</a:t>
            </a:r>
          </a:p>
          <a:p>
            <a:pPr marL="0" indent="0" algn="ctr">
              <a:buNone/>
            </a:pPr>
            <a:r>
              <a:rPr lang="en-US" u="sng" dirty="0" smtClean="0">
                <a:hlinkClick r:id="rId2"/>
              </a:rPr>
              <a:t>http</a:t>
            </a:r>
            <a:r>
              <a:rPr lang="en-US" u="sng" dirty="0">
                <a:hlinkClick r:id="rId2"/>
              </a:rPr>
              <a:t>://</a:t>
            </a:r>
            <a:r>
              <a:rPr lang="en-US" u="sng" dirty="0" smtClean="0">
                <a:hlinkClick r:id="rId2"/>
              </a:rPr>
              <a:t>www.livebinders.com/play/play?present=true&amp;id=1130191</a:t>
            </a:r>
            <a:r>
              <a:rPr lang="en-US" u="sng" dirty="0" smtClean="0"/>
              <a:t> </a:t>
            </a:r>
          </a:p>
          <a:p>
            <a:pPr marL="0" indent="0" algn="ctr">
              <a:buNone/>
            </a:pPr>
            <a:endParaRPr lang="en-US" u="sng" dirty="0"/>
          </a:p>
          <a:p>
            <a:pPr marL="0" indent="0" algn="ctr">
              <a:buNone/>
            </a:pPr>
            <a:r>
              <a:rPr lang="en-US" sz="4000" i="1" u="sng" dirty="0"/>
              <a:t>Instructional Leaders Blog</a:t>
            </a:r>
          </a:p>
          <a:p>
            <a:pPr marL="0" indent="0" algn="ctr">
              <a:buNone/>
            </a:pPr>
            <a:r>
              <a:rPr lang="en-US" dirty="0">
                <a:hlinkClick r:id="rId3"/>
              </a:rPr>
              <a:t>http://</a:t>
            </a:r>
            <a:r>
              <a:rPr lang="en-US" dirty="0" smtClean="0">
                <a:hlinkClick r:id="rId3"/>
              </a:rPr>
              <a:t>www.esc17.net/default.aspx?name=blog.instructionalleaders&amp;from=2/1/2014&amp;to=2/28/2014</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54401072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4"/>
                </a:solidFill>
                <a:effectLst>
                  <a:outerShdw blurRad="38100" dist="38100" dir="2700000" algn="tl">
                    <a:srgbClr val="000000">
                      <a:alpha val="43137"/>
                    </a:srgbClr>
                  </a:outerShdw>
                </a:effectLst>
              </a:rPr>
              <a:t>Questions</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Francisco Rodriguez</a:t>
            </a:r>
          </a:p>
          <a:p>
            <a:pPr marL="0" indent="0">
              <a:buNone/>
            </a:pPr>
            <a:r>
              <a:rPr lang="en-US" dirty="0"/>
              <a:t>	</a:t>
            </a:r>
            <a:r>
              <a:rPr lang="en-US" dirty="0" smtClean="0"/>
              <a:t>Education Specialist</a:t>
            </a:r>
          </a:p>
          <a:p>
            <a:pPr marL="0" indent="0">
              <a:buNone/>
            </a:pPr>
            <a:r>
              <a:rPr lang="en-US" dirty="0"/>
              <a:t>	</a:t>
            </a:r>
            <a:r>
              <a:rPr lang="en-US" dirty="0" smtClean="0">
                <a:hlinkClick r:id="rId2"/>
              </a:rPr>
              <a:t>frodriguez@esc17.net</a:t>
            </a:r>
            <a:r>
              <a:rPr lang="en-US" dirty="0" smtClean="0"/>
              <a:t>	</a:t>
            </a:r>
          </a:p>
          <a:p>
            <a:pPr marL="0" indent="0">
              <a:buNone/>
            </a:pPr>
            <a:r>
              <a:rPr lang="en-US" dirty="0"/>
              <a:t>	</a:t>
            </a:r>
            <a:r>
              <a:rPr lang="en-US" dirty="0" smtClean="0"/>
              <a:t>806/281-5890</a:t>
            </a:r>
            <a:endParaRPr lang="en-US" dirty="0"/>
          </a:p>
        </p:txBody>
      </p:sp>
      <p:pic>
        <p:nvPicPr>
          <p:cNvPr id="4098" name="Picture 2" descr="C:\Users\frodriguez\AppData\Local\Microsoft\Windows\Temporary Internet Files\Content.IE5\YWF8DVDS\MC9001052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724400"/>
            <a:ext cx="5621866" cy="1452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65814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4"/>
                </a:solidFill>
                <a:effectLst>
                  <a:outerShdw blurRad="38100" dist="38100" dir="2700000" algn="tl">
                    <a:srgbClr val="000000">
                      <a:alpha val="43137"/>
                    </a:srgbClr>
                  </a:outerShdw>
                </a:effectLst>
              </a:rPr>
              <a:t>What Is the Purpose </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4444"/>
            <a:ext cx="8229600" cy="4525963"/>
          </a:xfrm>
        </p:spPr>
        <p:txBody>
          <a:bodyPr>
            <a:normAutofit/>
          </a:bodyPr>
          <a:lstStyle/>
          <a:p>
            <a:r>
              <a:rPr lang="en-US" sz="2600" dirty="0"/>
              <a:t>To evaluate community and student engagement</a:t>
            </a:r>
          </a:p>
          <a:p>
            <a:r>
              <a:rPr lang="en-US" sz="2600" dirty="0"/>
              <a:t>Districts and campuses can showcase where they are excelling and where there is room for </a:t>
            </a:r>
            <a:r>
              <a:rPr lang="en-US" sz="2600" dirty="0" smtClean="0"/>
              <a:t>improvement</a:t>
            </a:r>
          </a:p>
          <a:p>
            <a:pPr lvl="1"/>
            <a:r>
              <a:rPr lang="en-US" sz="2400" dirty="0" smtClean="0"/>
              <a:t>Not </a:t>
            </a:r>
            <a:r>
              <a:rPr lang="en-US" sz="2400" dirty="0"/>
              <a:t>all should be exemplary…..</a:t>
            </a:r>
          </a:p>
          <a:p>
            <a:r>
              <a:rPr lang="en-US" sz="2600" dirty="0"/>
              <a:t>To tell the story of what is happening in districts and on campuses when it’s not a test day</a:t>
            </a:r>
          </a:p>
          <a:p>
            <a:r>
              <a:rPr lang="en-US" sz="2600" dirty="0"/>
              <a:t>An opportunity to highlight community values, </a:t>
            </a:r>
            <a:r>
              <a:rPr lang="en-US" sz="2600" dirty="0" smtClean="0"/>
              <a:t/>
            </a:r>
            <a:br>
              <a:rPr lang="en-US" sz="2600" dirty="0" smtClean="0"/>
            </a:br>
            <a:r>
              <a:rPr lang="en-US" sz="2600" dirty="0" smtClean="0"/>
              <a:t>which </a:t>
            </a:r>
            <a:r>
              <a:rPr lang="en-US" sz="2600" dirty="0"/>
              <a:t>are varied across the state and sometimes </a:t>
            </a:r>
            <a:r>
              <a:rPr lang="en-US" sz="2600" dirty="0" smtClean="0"/>
              <a:t/>
            </a:r>
            <a:br>
              <a:rPr lang="en-US" sz="2600" dirty="0" smtClean="0"/>
            </a:br>
            <a:r>
              <a:rPr lang="en-US" sz="2600" dirty="0" smtClean="0"/>
              <a:t>within </a:t>
            </a:r>
            <a:r>
              <a:rPr lang="en-US" sz="2600" dirty="0"/>
              <a:t>a district</a:t>
            </a:r>
          </a:p>
          <a:p>
            <a:endParaRPr lang="en-US" sz="2600" dirty="0"/>
          </a:p>
        </p:txBody>
      </p:sp>
      <p:pic>
        <p:nvPicPr>
          <p:cNvPr id="2052" name="Picture 4" descr="http://www.kungphoo.com/blog/wp-content/uploads/2013/11/purpose.jpg">
            <a:hlinkClick r:id="rId3"/>
          </p:cNvPr>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029200" y="5092504"/>
            <a:ext cx="3505200" cy="1536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9504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chemeClr val="accent4"/>
                </a:solidFill>
                <a:effectLst>
                  <a:outerShdw blurRad="38100" dist="38100" dir="2700000" algn="tl">
                    <a:srgbClr val="000000">
                      <a:alpha val="43137"/>
                    </a:srgbClr>
                  </a:outerShdw>
                </a:effectLst>
              </a:rPr>
              <a:t>Community &amp; Student Engagement</a:t>
            </a:r>
            <a:br>
              <a:rPr lang="en-US" dirty="0" smtClean="0">
                <a:solidFill>
                  <a:schemeClr val="accent4"/>
                </a:solidFill>
                <a:effectLst>
                  <a:outerShdw blurRad="38100" dist="38100" dir="2700000" algn="tl">
                    <a:srgbClr val="000000">
                      <a:alpha val="43137"/>
                    </a:srgbClr>
                  </a:outerShdw>
                </a:effectLst>
              </a:rPr>
            </a:br>
            <a:r>
              <a:rPr lang="en-US" dirty="0" smtClean="0">
                <a:solidFill>
                  <a:schemeClr val="accent4"/>
                </a:solidFill>
                <a:effectLst>
                  <a:outerShdw blurRad="38100" dist="38100" dir="2700000" algn="tl">
                    <a:srgbClr val="000000">
                      <a:alpha val="43137"/>
                    </a:srgbClr>
                  </a:outerShdw>
                </a:effectLst>
              </a:rPr>
              <a:t>TEC Section 39.0545</a:t>
            </a:r>
            <a:endParaRPr lang="en-US"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953000"/>
          </a:xfrm>
        </p:spPr>
        <p:txBody>
          <a:bodyPr>
            <a:normAutofit fontScale="85000" lnSpcReduction="20000"/>
          </a:bodyPr>
          <a:lstStyle/>
          <a:p>
            <a:r>
              <a:rPr lang="en-US" b="1" dirty="0" smtClean="0">
                <a:solidFill>
                  <a:srgbClr val="0070C0"/>
                </a:solidFill>
              </a:rPr>
              <a:t>Each school district shall evaluate</a:t>
            </a:r>
            <a:r>
              <a:rPr lang="en-US" dirty="0" smtClean="0">
                <a:solidFill>
                  <a:srgbClr val="0070C0"/>
                </a:solidFill>
              </a:rPr>
              <a:t>:</a:t>
            </a:r>
          </a:p>
          <a:p>
            <a:pPr lvl="1"/>
            <a:r>
              <a:rPr lang="en-US" dirty="0" smtClean="0">
                <a:solidFill>
                  <a:srgbClr val="0070C0"/>
                </a:solidFill>
              </a:rPr>
              <a:t>District’s performance</a:t>
            </a:r>
          </a:p>
          <a:p>
            <a:pPr lvl="1"/>
            <a:r>
              <a:rPr lang="en-US" dirty="0" smtClean="0">
                <a:solidFill>
                  <a:srgbClr val="0070C0"/>
                </a:solidFill>
              </a:rPr>
              <a:t>Performance of each campus</a:t>
            </a:r>
          </a:p>
          <a:p>
            <a:r>
              <a:rPr lang="en-US" b="1" dirty="0" smtClean="0">
                <a:solidFill>
                  <a:srgbClr val="7030A0"/>
                </a:solidFill>
              </a:rPr>
              <a:t>Assign a performance rating of:</a:t>
            </a:r>
          </a:p>
          <a:p>
            <a:pPr lvl="1"/>
            <a:r>
              <a:rPr lang="en-US" dirty="0" smtClean="0">
                <a:solidFill>
                  <a:srgbClr val="7030A0"/>
                </a:solidFill>
              </a:rPr>
              <a:t>Exemplary</a:t>
            </a:r>
          </a:p>
          <a:p>
            <a:pPr lvl="1"/>
            <a:r>
              <a:rPr lang="en-US" dirty="0" smtClean="0">
                <a:solidFill>
                  <a:srgbClr val="7030A0"/>
                </a:solidFill>
              </a:rPr>
              <a:t>Recognized</a:t>
            </a:r>
          </a:p>
          <a:p>
            <a:pPr lvl="1"/>
            <a:r>
              <a:rPr lang="en-US" dirty="0" smtClean="0">
                <a:solidFill>
                  <a:srgbClr val="7030A0"/>
                </a:solidFill>
              </a:rPr>
              <a:t>Acceptable</a:t>
            </a:r>
          </a:p>
          <a:p>
            <a:pPr lvl="1"/>
            <a:r>
              <a:rPr lang="en-US" dirty="0" smtClean="0">
                <a:solidFill>
                  <a:srgbClr val="7030A0"/>
                </a:solidFill>
              </a:rPr>
              <a:t>Unacceptable</a:t>
            </a:r>
          </a:p>
          <a:p>
            <a:r>
              <a:rPr lang="en-US" b="1" dirty="0" smtClean="0">
                <a:solidFill>
                  <a:srgbClr val="C00000"/>
                </a:solidFill>
              </a:rPr>
              <a:t>For both:</a:t>
            </a:r>
          </a:p>
          <a:p>
            <a:pPr lvl="1"/>
            <a:r>
              <a:rPr lang="en-US" dirty="0" smtClean="0">
                <a:solidFill>
                  <a:srgbClr val="C00000"/>
                </a:solidFill>
              </a:rPr>
              <a:t>Overall performance and</a:t>
            </a:r>
          </a:p>
          <a:p>
            <a:pPr lvl="1"/>
            <a:r>
              <a:rPr lang="en-US" dirty="0" smtClean="0">
                <a:solidFill>
                  <a:srgbClr val="C00000"/>
                </a:solidFill>
              </a:rPr>
              <a:t>Each individual factor under Subsection (b)</a:t>
            </a:r>
          </a:p>
          <a:p>
            <a:r>
              <a:rPr lang="en-US" b="1" dirty="0" smtClean="0">
                <a:solidFill>
                  <a:srgbClr val="00B050"/>
                </a:solidFill>
              </a:rPr>
              <a:t>Ratings are </a:t>
            </a:r>
            <a:r>
              <a:rPr lang="en-US" b="1" u="sng" dirty="0" smtClean="0">
                <a:solidFill>
                  <a:srgbClr val="00B050"/>
                </a:solidFill>
              </a:rPr>
              <a:t>publicly</a:t>
            </a:r>
            <a:r>
              <a:rPr lang="en-US" b="1" dirty="0" smtClean="0">
                <a:solidFill>
                  <a:srgbClr val="00B050"/>
                </a:solidFill>
              </a:rPr>
              <a:t> available no later than August 8</a:t>
            </a:r>
          </a:p>
          <a:p>
            <a:pPr marL="457200" lvl="1" indent="0">
              <a:buNone/>
            </a:pPr>
            <a:endParaRPr lang="en-US" dirty="0"/>
          </a:p>
        </p:txBody>
      </p:sp>
      <p:pic>
        <p:nvPicPr>
          <p:cNvPr id="2050" name="Picture 2" descr="https://encrypted-tbn1.gstatic.com/images?q=tbn:ANd9GcTKs1xtA9Xn7eYe96riNmK_LrOojHhjJqNMMwaFHtX2fjwXUxdb">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2133600"/>
            <a:ext cx="3619500" cy="2895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00200" y="6082192"/>
            <a:ext cx="5943600" cy="461665"/>
          </a:xfrm>
          <a:prstGeom prst="rect">
            <a:avLst/>
          </a:prstGeom>
          <a:solidFill>
            <a:srgbClr val="FFFF00"/>
          </a:solidFill>
          <a:ln w="57150">
            <a:solidFill>
              <a:schemeClr val="accent4">
                <a:lumMod val="75000"/>
              </a:schemeClr>
            </a:solidFill>
          </a:ln>
        </p:spPr>
        <p:txBody>
          <a:bodyPr wrap="square" rtlCol="0">
            <a:spAutoFit/>
          </a:bodyPr>
          <a:lstStyle/>
          <a:p>
            <a:pPr algn="ctr"/>
            <a:r>
              <a:rPr lang="en-US" sz="2400" dirty="0" smtClean="0">
                <a:solidFill>
                  <a:schemeClr val="accent4">
                    <a:lumMod val="75000"/>
                  </a:schemeClr>
                </a:solidFill>
              </a:rPr>
              <a:t>PIEMS Summer Submission June 26</a:t>
            </a:r>
            <a:endParaRPr lang="en-US" sz="2400" dirty="0">
              <a:solidFill>
                <a:schemeClr val="accent4">
                  <a:lumMod val="75000"/>
                </a:schemeClr>
              </a:solidFill>
            </a:endParaRPr>
          </a:p>
        </p:txBody>
      </p:sp>
    </p:spTree>
    <p:extLst>
      <p:ext uri="{BB962C8B-B14F-4D97-AF65-F5344CB8AC3E}">
        <p14:creationId xmlns:p14="http://schemas.microsoft.com/office/powerpoint/2010/main" val="1896794779"/>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625" y="236538"/>
            <a:ext cx="8229600" cy="1143000"/>
          </a:xfrm>
        </p:spPr>
        <p:txBody>
          <a:bodyPr>
            <a:noAutofit/>
          </a:bodyPr>
          <a:lstStyle/>
          <a:p>
            <a:r>
              <a:rPr lang="en-US" sz="4000" dirty="0" smtClean="0">
                <a:solidFill>
                  <a:schemeClr val="accent4"/>
                </a:solidFill>
                <a:effectLst>
                  <a:outerShdw blurRad="38100" dist="38100" dir="2700000" algn="tl">
                    <a:srgbClr val="000000">
                      <a:alpha val="43137"/>
                    </a:srgbClr>
                  </a:outerShdw>
                </a:effectLst>
              </a:rPr>
              <a:t>Community &amp; Student Engagement</a:t>
            </a:r>
            <a:br>
              <a:rPr lang="en-US" sz="4000" dirty="0" smtClean="0">
                <a:solidFill>
                  <a:schemeClr val="accent4"/>
                </a:solidFill>
                <a:effectLst>
                  <a:outerShdw blurRad="38100" dist="38100" dir="2700000" algn="tl">
                    <a:srgbClr val="000000">
                      <a:alpha val="43137"/>
                    </a:srgbClr>
                  </a:outerShdw>
                </a:effectLst>
              </a:rPr>
            </a:br>
            <a:r>
              <a:rPr lang="en-US" sz="4000" dirty="0" smtClean="0">
                <a:solidFill>
                  <a:schemeClr val="accent4"/>
                </a:solidFill>
                <a:effectLst>
                  <a:outerShdw blurRad="38100" dist="38100" dir="2700000" algn="tl">
                    <a:srgbClr val="000000">
                      <a:alpha val="43137"/>
                    </a:srgbClr>
                  </a:outerShdw>
                </a:effectLst>
              </a:rPr>
              <a:t>TEC Section 39.0545</a:t>
            </a:r>
            <a:endParaRPr lang="en-US" sz="4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610600" cy="4953000"/>
          </a:xfrm>
        </p:spPr>
        <p:txBody>
          <a:bodyPr>
            <a:normAutofit lnSpcReduction="10000"/>
          </a:bodyPr>
          <a:lstStyle/>
          <a:p>
            <a:pPr marL="0" indent="0">
              <a:buNone/>
            </a:pPr>
            <a:r>
              <a:rPr lang="en-US" sz="2800" b="1" dirty="0" smtClean="0"/>
              <a:t>Subsection (b)</a:t>
            </a:r>
          </a:p>
          <a:p>
            <a:pPr marL="971550" lvl="1" indent="-514350">
              <a:buFont typeface="+mj-lt"/>
              <a:buAutoNum type="arabicPeriod"/>
            </a:pPr>
            <a:r>
              <a:rPr lang="en-US" sz="2600" dirty="0" smtClean="0"/>
              <a:t>The following </a:t>
            </a:r>
            <a:r>
              <a:rPr lang="en-US" sz="2600" dirty="0" smtClean="0">
                <a:solidFill>
                  <a:srgbClr val="C00000"/>
                </a:solidFill>
              </a:rPr>
              <a:t>programs or specific categories </a:t>
            </a:r>
            <a:r>
              <a:rPr lang="en-US" sz="2600" dirty="0" smtClean="0"/>
              <a:t>of performance at each campus</a:t>
            </a:r>
          </a:p>
          <a:p>
            <a:pPr marL="1314450" lvl="2" indent="-457200">
              <a:buFont typeface="+mj-lt"/>
              <a:buAutoNum type="alphaUcPeriod"/>
            </a:pPr>
            <a:r>
              <a:rPr lang="en-US" sz="2600" dirty="0" smtClean="0"/>
              <a:t>Fine arts</a:t>
            </a:r>
          </a:p>
          <a:p>
            <a:pPr marL="1314450" lvl="2" indent="-457200">
              <a:buFont typeface="+mj-lt"/>
              <a:buAutoNum type="alphaUcPeriod"/>
            </a:pPr>
            <a:r>
              <a:rPr lang="en-US" sz="2600" dirty="0" smtClean="0"/>
              <a:t>Wellness &amp; physical education</a:t>
            </a:r>
          </a:p>
          <a:p>
            <a:pPr marL="1314450" lvl="2" indent="-457200">
              <a:buFont typeface="+mj-lt"/>
              <a:buAutoNum type="alphaUcPeriod"/>
            </a:pPr>
            <a:r>
              <a:rPr lang="en-US" sz="2600" dirty="0" smtClean="0"/>
              <a:t>Community and parental involvement, such as:</a:t>
            </a:r>
          </a:p>
          <a:p>
            <a:pPr marL="1828800" lvl="3" indent="-514350">
              <a:buFont typeface="+mj-lt"/>
              <a:buAutoNum type="romanLcPeriod"/>
            </a:pPr>
            <a:r>
              <a:rPr lang="en-US" sz="2600" dirty="0" smtClean="0"/>
              <a:t>Opportunities for parents to assist students in preparing for assessments</a:t>
            </a:r>
          </a:p>
          <a:p>
            <a:pPr marL="1828800" lvl="3" indent="-514350">
              <a:buFont typeface="+mj-lt"/>
              <a:buAutoNum type="romanLcPeriod"/>
            </a:pPr>
            <a:r>
              <a:rPr lang="en-US" sz="2600" dirty="0" smtClean="0"/>
              <a:t>Tutoring programs that support students taking assessments</a:t>
            </a:r>
          </a:p>
          <a:p>
            <a:pPr marL="1828800" lvl="3" indent="-514350">
              <a:buFont typeface="+mj-lt"/>
              <a:buAutoNum type="romanLcPeriod"/>
            </a:pPr>
            <a:r>
              <a:rPr lang="en-US" sz="2600" dirty="0" smtClean="0"/>
              <a:t>Opportunities for students to participate in community service projects</a:t>
            </a:r>
          </a:p>
          <a:p>
            <a:pPr lvl="2"/>
            <a:endParaRPr lang="en-US" dirty="0"/>
          </a:p>
        </p:txBody>
      </p:sp>
      <p:pic>
        <p:nvPicPr>
          <p:cNvPr id="3074" name="Picture 2" descr="http://blogs.worldbank.org/developmenttalk/files/developmenttalk/istock_000017147227xsmall.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845288"/>
            <a:ext cx="1143000" cy="128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1700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solidFill>
                  <a:schemeClr val="accent4"/>
                </a:solidFill>
                <a:effectLst>
                  <a:outerShdw blurRad="38100" dist="38100" dir="2700000" algn="tl">
                    <a:srgbClr val="000000">
                      <a:alpha val="43137"/>
                    </a:srgbClr>
                  </a:outerShdw>
                </a:effectLst>
              </a:rPr>
              <a:t>Community &amp; Student Engagement</a:t>
            </a:r>
            <a:br>
              <a:rPr lang="en-US" dirty="0" smtClean="0">
                <a:solidFill>
                  <a:schemeClr val="accent4"/>
                </a:solidFill>
                <a:effectLst>
                  <a:outerShdw blurRad="38100" dist="38100" dir="2700000" algn="tl">
                    <a:srgbClr val="000000">
                      <a:alpha val="43137"/>
                    </a:srgbClr>
                  </a:outerShdw>
                </a:effectLst>
              </a:rPr>
            </a:br>
            <a:r>
              <a:rPr lang="en-US" dirty="0" smtClean="0">
                <a:solidFill>
                  <a:schemeClr val="accent4"/>
                </a:solidFill>
                <a:effectLst>
                  <a:outerShdw blurRad="38100" dist="38100" dir="2700000" algn="tl">
                    <a:srgbClr val="000000">
                      <a:alpha val="43137"/>
                    </a:srgbClr>
                  </a:outerShdw>
                </a:effectLst>
              </a:rPr>
              <a:t>TEC Section 39.0545</a:t>
            </a:r>
            <a:r>
              <a:rPr lang="en-US" dirty="0" smtClean="0">
                <a:solidFill>
                  <a:schemeClr val="accent4"/>
                </a:solidFill>
              </a:rPr>
              <a:t> (cont.)</a:t>
            </a:r>
            <a:endParaRPr lang="en-US" dirty="0">
              <a:solidFill>
                <a:schemeClr val="accent4"/>
              </a:solidFill>
            </a:endParaRPr>
          </a:p>
        </p:txBody>
      </p:sp>
      <p:sp>
        <p:nvSpPr>
          <p:cNvPr id="3" name="Content Placeholder 2"/>
          <p:cNvSpPr>
            <a:spLocks noGrp="1"/>
          </p:cNvSpPr>
          <p:nvPr>
            <p:ph idx="1"/>
          </p:nvPr>
        </p:nvSpPr>
        <p:spPr>
          <a:xfrm>
            <a:off x="381000" y="1905001"/>
            <a:ext cx="8229600" cy="4525963"/>
          </a:xfrm>
        </p:spPr>
        <p:txBody>
          <a:bodyPr>
            <a:normAutofit fontScale="92500" lnSpcReduction="10000"/>
          </a:bodyPr>
          <a:lstStyle/>
          <a:p>
            <a:pPr marL="0" indent="0">
              <a:buNone/>
            </a:pPr>
            <a:r>
              <a:rPr lang="en-US" sz="2800" b="1" dirty="0"/>
              <a:t>Subsection (b</a:t>
            </a:r>
            <a:r>
              <a:rPr lang="en-US" sz="2800" b="1" dirty="0" smtClean="0"/>
              <a:t>)    </a:t>
            </a:r>
            <a:r>
              <a:rPr lang="en-US" sz="2800" dirty="0" smtClean="0"/>
              <a:t>[continued]</a:t>
            </a:r>
            <a:endParaRPr lang="en-US" sz="2800" dirty="0"/>
          </a:p>
          <a:p>
            <a:pPr marL="1371600" lvl="2" indent="-514350">
              <a:buFont typeface="+mj-lt"/>
              <a:buAutoNum type="alphaUcPeriod" startAt="4"/>
            </a:pPr>
            <a:r>
              <a:rPr lang="en-US" sz="2800" dirty="0" smtClean="0"/>
              <a:t>The 21</a:t>
            </a:r>
            <a:r>
              <a:rPr lang="en-US" sz="2800" baseline="30000" dirty="0" smtClean="0"/>
              <a:t>st</a:t>
            </a:r>
            <a:r>
              <a:rPr lang="en-US" sz="2800" dirty="0" smtClean="0"/>
              <a:t> Century Workforce Development program</a:t>
            </a:r>
          </a:p>
          <a:p>
            <a:pPr marL="1371600" lvl="2" indent="-514350">
              <a:buFont typeface="+mj-lt"/>
              <a:buAutoNum type="alphaUcPeriod" startAt="4"/>
            </a:pPr>
            <a:r>
              <a:rPr lang="en-US" sz="2800" dirty="0" smtClean="0"/>
              <a:t>The second language acquisition program</a:t>
            </a:r>
          </a:p>
          <a:p>
            <a:pPr marL="1371600" lvl="2" indent="-514350">
              <a:buFont typeface="+mj-lt"/>
              <a:buAutoNum type="alphaUcPeriod" startAt="4"/>
            </a:pPr>
            <a:r>
              <a:rPr lang="en-US" sz="2800" dirty="0" smtClean="0"/>
              <a:t>The digital learning environment</a:t>
            </a:r>
          </a:p>
          <a:p>
            <a:pPr marL="1371600" lvl="2" indent="-514350">
              <a:buFont typeface="+mj-lt"/>
              <a:buAutoNum type="alphaUcPeriod" startAt="4"/>
            </a:pPr>
            <a:r>
              <a:rPr lang="en-US" sz="2800" dirty="0" smtClean="0"/>
              <a:t>Dropout prevention strategies and</a:t>
            </a:r>
          </a:p>
          <a:p>
            <a:pPr marL="1371600" lvl="2" indent="-514350">
              <a:buFont typeface="+mj-lt"/>
              <a:buAutoNum type="alphaUcPeriod" startAt="4"/>
            </a:pPr>
            <a:r>
              <a:rPr lang="en-US" sz="2800" dirty="0" smtClean="0"/>
              <a:t>Educational programs for gifted and talented students</a:t>
            </a:r>
          </a:p>
          <a:p>
            <a:pPr marL="857250" lvl="2" indent="0">
              <a:buNone/>
            </a:pPr>
            <a:endParaRPr lang="en-US" sz="2800" dirty="0" smtClean="0"/>
          </a:p>
          <a:p>
            <a:pPr marL="857250" lvl="2" indent="0">
              <a:buNone/>
            </a:pPr>
            <a:r>
              <a:rPr lang="en-US" sz="2800" b="1" u="sng" dirty="0" smtClean="0"/>
              <a:t>And…</a:t>
            </a:r>
            <a:endParaRPr lang="en-US" sz="2800" b="1" u="sng" dirty="0"/>
          </a:p>
          <a:p>
            <a:endParaRPr lang="en-US" dirty="0"/>
          </a:p>
        </p:txBody>
      </p:sp>
    </p:spTree>
    <p:extLst>
      <p:ext uri="{BB962C8B-B14F-4D97-AF65-F5344CB8AC3E}">
        <p14:creationId xmlns:p14="http://schemas.microsoft.com/office/powerpoint/2010/main" val="238609661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solidFill>
                  <a:schemeClr val="accent4"/>
                </a:solidFill>
                <a:effectLst>
                  <a:outerShdw blurRad="38100" dist="38100" dir="2700000" algn="tl">
                    <a:srgbClr val="000000">
                      <a:alpha val="43137"/>
                    </a:srgbClr>
                  </a:outerShdw>
                </a:effectLst>
              </a:rPr>
              <a:t>Community &amp; Student Engagement</a:t>
            </a:r>
            <a:br>
              <a:rPr lang="en-US" dirty="0" smtClean="0">
                <a:solidFill>
                  <a:schemeClr val="accent4"/>
                </a:solidFill>
                <a:effectLst>
                  <a:outerShdw blurRad="38100" dist="38100" dir="2700000" algn="tl">
                    <a:srgbClr val="000000">
                      <a:alpha val="43137"/>
                    </a:srgbClr>
                  </a:outerShdw>
                </a:effectLst>
              </a:rPr>
            </a:br>
            <a:r>
              <a:rPr lang="en-US" dirty="0" smtClean="0">
                <a:solidFill>
                  <a:schemeClr val="accent4"/>
                </a:solidFill>
                <a:effectLst>
                  <a:outerShdw blurRad="38100" dist="38100" dir="2700000" algn="tl">
                    <a:srgbClr val="000000">
                      <a:alpha val="43137"/>
                    </a:srgbClr>
                  </a:outerShdw>
                </a:effectLst>
              </a:rPr>
              <a:t>TEC Section 39.0545</a:t>
            </a:r>
            <a:endParaRPr lang="en-US"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828800"/>
            <a:ext cx="8229600" cy="2209800"/>
          </a:xfrm>
        </p:spPr>
        <p:txBody>
          <a:bodyPr>
            <a:normAutofit/>
          </a:bodyPr>
          <a:lstStyle/>
          <a:p>
            <a:pPr marL="0" indent="0">
              <a:buNone/>
            </a:pPr>
            <a:r>
              <a:rPr lang="en-US" sz="2600" b="1" dirty="0" smtClean="0"/>
              <a:t>Subsection (b)    </a:t>
            </a:r>
            <a:r>
              <a:rPr lang="en-US" sz="2600" dirty="0" smtClean="0"/>
              <a:t>[continued]</a:t>
            </a:r>
          </a:p>
          <a:p>
            <a:pPr marL="971550" lvl="1" indent="-514350">
              <a:buFont typeface="+mj-lt"/>
              <a:buAutoNum type="arabicPeriod" startAt="2"/>
            </a:pPr>
            <a:r>
              <a:rPr lang="en-US" sz="2600" dirty="0" smtClean="0"/>
              <a:t>The record of the district and each campus regarding </a:t>
            </a:r>
            <a:r>
              <a:rPr lang="en-US" sz="2600" u="sng" dirty="0" smtClean="0">
                <a:solidFill>
                  <a:srgbClr val="C00000"/>
                </a:solidFill>
              </a:rPr>
              <a:t>compliance</a:t>
            </a:r>
            <a:r>
              <a:rPr lang="en-US" sz="2600" dirty="0" smtClean="0"/>
              <a:t> with </a:t>
            </a:r>
            <a:r>
              <a:rPr lang="en-US" sz="2600" dirty="0" smtClean="0">
                <a:solidFill>
                  <a:srgbClr val="C00000"/>
                </a:solidFill>
              </a:rPr>
              <a:t>statutory reporting </a:t>
            </a:r>
            <a:r>
              <a:rPr lang="en-US" sz="2600" dirty="0" smtClean="0"/>
              <a:t>and </a:t>
            </a:r>
            <a:r>
              <a:rPr lang="en-US" sz="2600" u="sng" dirty="0" smtClean="0">
                <a:solidFill>
                  <a:srgbClr val="C00000"/>
                </a:solidFill>
              </a:rPr>
              <a:t>policy requirements</a:t>
            </a:r>
            <a:r>
              <a:rPr lang="en-US" sz="2600" dirty="0" smtClean="0"/>
              <a:t>.</a:t>
            </a:r>
          </a:p>
          <a:p>
            <a:pPr marL="914400" lvl="2" indent="0">
              <a:buNone/>
            </a:pPr>
            <a:endParaRPr lang="en-US" dirty="0"/>
          </a:p>
        </p:txBody>
      </p:sp>
      <p:pic>
        <p:nvPicPr>
          <p:cNvPr id="4102" name="Picture 6" descr="http://blog.lifespantechnology.com/Portals/185473/images/itad_regulatory_complianc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0001" y="3733801"/>
            <a:ext cx="53625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52960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solidFill>
                <a:effectLst>
                  <a:outerShdw blurRad="38100" dist="38100" dir="2700000" algn="tl">
                    <a:srgbClr val="000000">
                      <a:alpha val="43137"/>
                    </a:srgbClr>
                  </a:outerShdw>
                </a:effectLst>
              </a:rPr>
              <a:t>Report Data to TEA and Make Ratings Publicly Available</a:t>
            </a:r>
            <a:endParaRPr lang="en-US"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600" dirty="0"/>
              <a:t>HB 5 </a:t>
            </a:r>
            <a:r>
              <a:rPr lang="en-US" sz="2600" dirty="0" smtClean="0"/>
              <a:t>requires: </a:t>
            </a:r>
          </a:p>
          <a:p>
            <a:pPr lvl="1"/>
            <a:r>
              <a:rPr lang="en-US" sz="2200" dirty="0" smtClean="0"/>
              <a:t>districts </a:t>
            </a:r>
            <a:r>
              <a:rPr lang="en-US" sz="2200" dirty="0"/>
              <a:t>to report </a:t>
            </a:r>
            <a:r>
              <a:rPr lang="en-US" sz="2200" b="1" dirty="0"/>
              <a:t>each performance rating</a:t>
            </a:r>
            <a:r>
              <a:rPr lang="en-US" sz="2200" dirty="0"/>
              <a:t> to TEA </a:t>
            </a:r>
            <a:endParaRPr lang="en-US" sz="2200" dirty="0" smtClean="0"/>
          </a:p>
          <a:p>
            <a:pPr lvl="1"/>
            <a:r>
              <a:rPr lang="en-US" sz="2200" dirty="0" smtClean="0"/>
              <a:t>districts </a:t>
            </a:r>
            <a:r>
              <a:rPr lang="en-US" sz="2200" dirty="0"/>
              <a:t>to make the ratings </a:t>
            </a:r>
            <a:r>
              <a:rPr lang="en-US" sz="2200" b="1" dirty="0"/>
              <a:t>publicly </a:t>
            </a:r>
            <a:r>
              <a:rPr lang="en-US" sz="2200" b="1" dirty="0" smtClean="0"/>
              <a:t>available by August 8</a:t>
            </a:r>
            <a:r>
              <a:rPr lang="en-US" sz="2200" dirty="0" smtClean="0"/>
              <a:t> </a:t>
            </a:r>
          </a:p>
          <a:p>
            <a:pPr lvl="1"/>
            <a:endParaRPr lang="en-US" sz="2200" dirty="0"/>
          </a:p>
          <a:p>
            <a:pPr lvl="1"/>
            <a:endParaRPr lang="en-US" sz="2200" dirty="0" smtClean="0"/>
          </a:p>
          <a:p>
            <a:pPr lvl="1"/>
            <a:endParaRPr lang="en-US" sz="2200" dirty="0"/>
          </a:p>
          <a:p>
            <a:pPr lvl="1"/>
            <a:endParaRPr lang="en-US" sz="2200" dirty="0" smtClean="0"/>
          </a:p>
          <a:p>
            <a:r>
              <a:rPr lang="en-US" sz="2600" dirty="0" smtClean="0"/>
              <a:t>As </a:t>
            </a:r>
            <a:r>
              <a:rPr lang="en-US" sz="2600" dirty="0"/>
              <a:t>noted earlier, TEA has added new coding to the PEIMS Data Standards and the new codes must be reported in the Submission 3 Summer </a:t>
            </a:r>
            <a:r>
              <a:rPr lang="en-US" sz="2600" dirty="0" smtClean="0"/>
              <a:t>Collection, June 26. </a:t>
            </a:r>
            <a:endParaRPr lang="en-US" sz="26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4000" y="5791200"/>
            <a:ext cx="2533425" cy="810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rot="21327862">
            <a:off x="713793" y="3174515"/>
            <a:ext cx="7769746" cy="1015663"/>
          </a:xfrm>
          <a:prstGeom prst="rect">
            <a:avLst/>
          </a:prstGeom>
          <a:gradFill flip="none" rotWithShape="1">
            <a:gsLst>
              <a:gs pos="0">
                <a:srgbClr val="FFCC66">
                  <a:tint val="66000"/>
                  <a:satMod val="160000"/>
                </a:srgbClr>
              </a:gs>
              <a:gs pos="50000">
                <a:srgbClr val="FFCC66">
                  <a:tint val="44500"/>
                  <a:satMod val="160000"/>
                </a:srgbClr>
              </a:gs>
              <a:gs pos="100000">
                <a:srgbClr val="FFCC66">
                  <a:tint val="23500"/>
                  <a:satMod val="160000"/>
                </a:srgbClr>
              </a:gs>
            </a:gsLst>
            <a:lin ang="2700000" scaled="1"/>
            <a:tileRect/>
          </a:gradFill>
          <a:ln w="38100">
            <a:solidFill>
              <a:schemeClr val="accent2">
                <a:lumMod val="75000"/>
              </a:schemeClr>
            </a:solidFill>
          </a:ln>
        </p:spPr>
        <p:txBody>
          <a:bodyPr wrap="square" rtlCol="0">
            <a:spAutoFit/>
          </a:bodyPr>
          <a:lstStyle/>
          <a:p>
            <a:pPr marL="342900" indent="-342900">
              <a:buFont typeface="Wingdings" panose="05000000000000000000" pitchFamily="2" charset="2"/>
              <a:buChar char="Ø"/>
            </a:pPr>
            <a:r>
              <a:rPr lang="en-US" sz="2000" dirty="0">
                <a:solidFill>
                  <a:schemeClr val="accent2">
                    <a:lumMod val="75000"/>
                  </a:schemeClr>
                </a:solidFill>
              </a:rPr>
              <a:t>E</a:t>
            </a:r>
            <a:r>
              <a:rPr lang="en-US" sz="2000" dirty="0" smtClean="0">
                <a:solidFill>
                  <a:schemeClr val="accent2">
                    <a:lumMod val="75000"/>
                  </a:schemeClr>
                </a:solidFill>
              </a:rPr>
              <a:t>valuate </a:t>
            </a:r>
            <a:r>
              <a:rPr lang="en-US" sz="2000" dirty="0">
                <a:solidFill>
                  <a:schemeClr val="accent2">
                    <a:lumMod val="75000"/>
                  </a:schemeClr>
                </a:solidFill>
              </a:rPr>
              <a:t>the </a:t>
            </a:r>
            <a:r>
              <a:rPr lang="en-US" sz="2000" dirty="0" smtClean="0">
                <a:solidFill>
                  <a:schemeClr val="accent2">
                    <a:lumMod val="75000"/>
                  </a:schemeClr>
                </a:solidFill>
              </a:rPr>
              <a:t>district </a:t>
            </a:r>
            <a:r>
              <a:rPr lang="en-US" sz="2000" dirty="0">
                <a:solidFill>
                  <a:schemeClr val="accent2">
                    <a:lumMod val="75000"/>
                  </a:schemeClr>
                </a:solidFill>
              </a:rPr>
              <a:t>and </a:t>
            </a:r>
            <a:r>
              <a:rPr lang="en-US" sz="2000" dirty="0" smtClean="0">
                <a:solidFill>
                  <a:schemeClr val="accent2">
                    <a:lumMod val="75000"/>
                  </a:schemeClr>
                </a:solidFill>
              </a:rPr>
              <a:t>campuses </a:t>
            </a:r>
            <a:r>
              <a:rPr lang="en-US" sz="2000" dirty="0">
                <a:solidFill>
                  <a:schemeClr val="accent2">
                    <a:lumMod val="75000"/>
                  </a:schemeClr>
                </a:solidFill>
              </a:rPr>
              <a:t>performance </a:t>
            </a:r>
            <a:endParaRPr lang="en-US" sz="2000" dirty="0" smtClean="0">
              <a:solidFill>
                <a:schemeClr val="accent2">
                  <a:lumMod val="75000"/>
                </a:schemeClr>
              </a:solidFill>
            </a:endParaRPr>
          </a:p>
          <a:p>
            <a:pPr marL="342900" indent="-342900">
              <a:buFont typeface="Wingdings" panose="05000000000000000000" pitchFamily="2" charset="2"/>
              <a:buChar char="Ø"/>
            </a:pPr>
            <a:r>
              <a:rPr lang="en-US" sz="2000" dirty="0" smtClean="0">
                <a:solidFill>
                  <a:schemeClr val="accent2">
                    <a:lumMod val="75000"/>
                  </a:schemeClr>
                </a:solidFill>
              </a:rPr>
              <a:t>8 </a:t>
            </a:r>
            <a:r>
              <a:rPr lang="en-US" sz="2000" dirty="0">
                <a:solidFill>
                  <a:schemeClr val="accent2">
                    <a:lumMod val="75000"/>
                  </a:schemeClr>
                </a:solidFill>
              </a:rPr>
              <a:t>categories (exemplary, recognized, acceptable, or unacceptable) </a:t>
            </a:r>
            <a:endParaRPr lang="en-US" sz="2000" dirty="0" smtClean="0">
              <a:solidFill>
                <a:schemeClr val="accent2">
                  <a:lumMod val="75000"/>
                </a:schemeClr>
              </a:solidFill>
            </a:endParaRPr>
          </a:p>
          <a:p>
            <a:pPr marL="342900" indent="-342900">
              <a:buFont typeface="Wingdings" panose="05000000000000000000" pitchFamily="2" charset="2"/>
              <a:buChar char="Ø"/>
            </a:pPr>
            <a:r>
              <a:rPr lang="en-US" sz="2000" dirty="0">
                <a:solidFill>
                  <a:schemeClr val="accent2">
                    <a:lumMod val="75000"/>
                  </a:schemeClr>
                </a:solidFill>
              </a:rPr>
              <a:t>F</a:t>
            </a:r>
            <a:r>
              <a:rPr lang="en-US" sz="2000" dirty="0" smtClean="0">
                <a:solidFill>
                  <a:schemeClr val="accent2">
                    <a:lumMod val="75000"/>
                  </a:schemeClr>
                </a:solidFill>
              </a:rPr>
              <a:t>or </a:t>
            </a:r>
            <a:r>
              <a:rPr lang="en-US" sz="2000" dirty="0">
                <a:solidFill>
                  <a:schemeClr val="accent2">
                    <a:lumMod val="75000"/>
                  </a:schemeClr>
                </a:solidFill>
              </a:rPr>
              <a:t>the compliance </a:t>
            </a:r>
            <a:r>
              <a:rPr lang="en-US" sz="2000" dirty="0" smtClean="0">
                <a:solidFill>
                  <a:schemeClr val="accent2">
                    <a:lumMod val="75000"/>
                  </a:schemeClr>
                </a:solidFill>
              </a:rPr>
              <a:t>category an answer of “yes” or “no”</a:t>
            </a:r>
            <a:endParaRPr lang="en-US" sz="2000" dirty="0">
              <a:solidFill>
                <a:schemeClr val="accent2">
                  <a:lumMod val="75000"/>
                </a:schemeClr>
              </a:solidFill>
            </a:endParaRPr>
          </a:p>
        </p:txBody>
      </p:sp>
    </p:spTree>
    <p:extLst>
      <p:ext uri="{BB962C8B-B14F-4D97-AF65-F5344CB8AC3E}">
        <p14:creationId xmlns:p14="http://schemas.microsoft.com/office/powerpoint/2010/main" val="160612425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solidFill>
                  <a:schemeClr val="accent4"/>
                </a:solidFill>
                <a:effectLst>
                  <a:outerShdw blurRad="38100" dist="38100" dir="2700000" algn="tl">
                    <a:srgbClr val="000000">
                      <a:alpha val="43137"/>
                    </a:srgbClr>
                  </a:outerShdw>
                </a:effectLst>
              </a:rPr>
              <a:t>Community &amp; Student Engagement</a:t>
            </a:r>
            <a:br>
              <a:rPr lang="en-US" dirty="0" smtClean="0">
                <a:solidFill>
                  <a:schemeClr val="accent4"/>
                </a:solidFill>
                <a:effectLst>
                  <a:outerShdw blurRad="38100" dist="38100" dir="2700000" algn="tl">
                    <a:srgbClr val="000000">
                      <a:alpha val="43137"/>
                    </a:srgbClr>
                  </a:outerShdw>
                </a:effectLst>
              </a:rPr>
            </a:br>
            <a:r>
              <a:rPr lang="en-US" dirty="0" smtClean="0">
                <a:solidFill>
                  <a:schemeClr val="accent4"/>
                </a:solidFill>
                <a:effectLst>
                  <a:outerShdw blurRad="38100" dist="38100" dir="2700000" algn="tl">
                    <a:srgbClr val="000000">
                      <a:alpha val="43137"/>
                    </a:srgbClr>
                  </a:outerShdw>
                </a:effectLst>
              </a:rPr>
              <a:t>TEC Section 39.0545</a:t>
            </a:r>
            <a:endParaRPr lang="en-US"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828800"/>
            <a:ext cx="8229600" cy="2209800"/>
          </a:xfrm>
        </p:spPr>
        <p:txBody>
          <a:bodyPr>
            <a:normAutofit/>
          </a:bodyPr>
          <a:lstStyle/>
          <a:p>
            <a:pPr marL="0" indent="0">
              <a:buNone/>
            </a:pPr>
            <a:r>
              <a:rPr lang="en-US" sz="2600" b="1" dirty="0" smtClean="0"/>
              <a:t>Subsection (b)    </a:t>
            </a:r>
            <a:r>
              <a:rPr lang="en-US" sz="2600" dirty="0" smtClean="0"/>
              <a:t>[continued]</a:t>
            </a:r>
          </a:p>
          <a:p>
            <a:pPr marL="971550" lvl="1" indent="-514350">
              <a:buFont typeface="+mj-lt"/>
              <a:buAutoNum type="arabicPeriod" startAt="2"/>
            </a:pPr>
            <a:r>
              <a:rPr lang="en-US" sz="2600" dirty="0" smtClean="0"/>
              <a:t>The record of the district and each campus regarding </a:t>
            </a:r>
            <a:r>
              <a:rPr lang="en-US" sz="2600" u="sng" dirty="0" smtClean="0">
                <a:solidFill>
                  <a:srgbClr val="C00000"/>
                </a:solidFill>
              </a:rPr>
              <a:t>compliance</a:t>
            </a:r>
            <a:r>
              <a:rPr lang="en-US" sz="2600" dirty="0" smtClean="0"/>
              <a:t> with </a:t>
            </a:r>
            <a:r>
              <a:rPr lang="en-US" sz="2600" dirty="0" smtClean="0">
                <a:solidFill>
                  <a:srgbClr val="C00000"/>
                </a:solidFill>
              </a:rPr>
              <a:t>statutory reporting </a:t>
            </a:r>
            <a:r>
              <a:rPr lang="en-US" sz="2600" dirty="0" smtClean="0"/>
              <a:t>and </a:t>
            </a:r>
            <a:r>
              <a:rPr lang="en-US" sz="2600" u="sng" dirty="0" smtClean="0">
                <a:solidFill>
                  <a:srgbClr val="C00000"/>
                </a:solidFill>
              </a:rPr>
              <a:t>policy requirements</a:t>
            </a:r>
            <a:r>
              <a:rPr lang="en-US" sz="2600" dirty="0" smtClean="0"/>
              <a:t>.</a:t>
            </a:r>
          </a:p>
          <a:p>
            <a:pPr marL="914400" lvl="2" indent="0">
              <a:buNone/>
            </a:pPr>
            <a:endParaRPr lang="en-US" dirty="0"/>
          </a:p>
        </p:txBody>
      </p:sp>
      <p:pic>
        <p:nvPicPr>
          <p:cNvPr id="4102" name="Picture 6" descr="http://blog.lifespantechnology.com/Portals/185473/images/itad_regulatory_complianc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0001" y="3733801"/>
            <a:ext cx="53625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45691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accent4"/>
                </a:solidFill>
                <a:effectLst>
                  <a:outerShdw blurRad="38100" dist="38100" dir="2700000" algn="tl">
                    <a:srgbClr val="000000">
                      <a:alpha val="43137"/>
                    </a:srgbClr>
                  </a:outerShdw>
                </a:effectLst>
              </a:rPr>
              <a:t>Compliance and Policy Reporting Requirements</a:t>
            </a:r>
            <a:endParaRPr lang="en-US" sz="4000"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Improvement plans that include </a:t>
            </a:r>
            <a:r>
              <a:rPr lang="en-US" u="sng" dirty="0" smtClean="0">
                <a:solidFill>
                  <a:srgbClr val="FF0000"/>
                </a:solidFill>
              </a:rPr>
              <a:t>statutory requirements</a:t>
            </a:r>
            <a:r>
              <a:rPr lang="en-US" dirty="0" smtClean="0"/>
              <a:t>.</a:t>
            </a:r>
          </a:p>
          <a:p>
            <a:r>
              <a:rPr lang="en-US" dirty="0" smtClean="0"/>
              <a:t>Compliance with state and </a:t>
            </a:r>
            <a:r>
              <a:rPr lang="en-US" u="sng" dirty="0" smtClean="0">
                <a:solidFill>
                  <a:srgbClr val="FF0000"/>
                </a:solidFill>
              </a:rPr>
              <a:t>federal program </a:t>
            </a:r>
            <a:r>
              <a:rPr lang="en-US" dirty="0" smtClean="0"/>
              <a:t>requirements.</a:t>
            </a:r>
          </a:p>
          <a:p>
            <a:r>
              <a:rPr lang="en-US" dirty="0" smtClean="0"/>
              <a:t>Compliance related to </a:t>
            </a:r>
            <a:r>
              <a:rPr lang="en-US" u="sng" dirty="0" smtClean="0">
                <a:solidFill>
                  <a:srgbClr val="FF0000"/>
                </a:solidFill>
              </a:rPr>
              <a:t>NCLB</a:t>
            </a:r>
            <a:r>
              <a:rPr lang="en-US" dirty="0" smtClean="0"/>
              <a:t>, FIRST Rating, PBMAS, PEIMS, transportation, etc…</a:t>
            </a:r>
          </a:p>
          <a:p>
            <a:r>
              <a:rPr lang="en-US" u="sng" dirty="0" smtClean="0">
                <a:solidFill>
                  <a:srgbClr val="FF0000"/>
                </a:solidFill>
              </a:rPr>
              <a:t>Campus Plan/District Plan</a:t>
            </a:r>
            <a:endParaRPr lang="en-US" u="sng" dirty="0">
              <a:solidFill>
                <a:srgbClr val="FF0000"/>
              </a:solidFill>
            </a:endParaRPr>
          </a:p>
        </p:txBody>
      </p:sp>
    </p:spTree>
    <p:extLst>
      <p:ext uri="{BB962C8B-B14F-4D97-AF65-F5344CB8AC3E}">
        <p14:creationId xmlns:p14="http://schemas.microsoft.com/office/powerpoint/2010/main" val="3583728922"/>
      </p:ext>
    </p:extLst>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3204</TotalTime>
  <Words>1029</Words>
  <Application>Microsoft Office PowerPoint</Application>
  <PresentationFormat>On-screen Show (4:3)</PresentationFormat>
  <Paragraphs>126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HB 5  Community &amp; Student Engagement</vt:lpstr>
      <vt:lpstr>What Is the Purpose </vt:lpstr>
      <vt:lpstr>Community &amp; Student Engagement TEC Section 39.0545</vt:lpstr>
      <vt:lpstr>Community &amp; Student Engagement TEC Section 39.0545</vt:lpstr>
      <vt:lpstr>Community &amp; Student Engagement TEC Section 39.0545 (cont.)</vt:lpstr>
      <vt:lpstr>Community &amp; Student Engagement TEC Section 39.0545</vt:lpstr>
      <vt:lpstr>Report Data to TEA and Make Ratings Publicly Available</vt:lpstr>
      <vt:lpstr>Community &amp; Student Engagement TEC Section 39.0545</vt:lpstr>
      <vt:lpstr>Compliance and Policy Reporting Requirements</vt:lpstr>
      <vt:lpstr>Parental Involvement </vt:lpstr>
      <vt:lpstr>P.L. 107-110, Section 1118 (b) (1)</vt:lpstr>
      <vt:lpstr>TEA Coordinated Toolkit Teams</vt:lpstr>
      <vt:lpstr>ESCs Parental Involvement Policy Toolkit Team Members</vt:lpstr>
      <vt:lpstr>What all is in the toolbox?</vt:lpstr>
      <vt:lpstr>Where can I find the toolbox?</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Region 16 ESC</dc:creator>
  <cp:lastModifiedBy>Rodriguez, Francisco</cp:lastModifiedBy>
  <cp:revision>203</cp:revision>
  <cp:lastPrinted>2014-01-31T20:11:45Z</cp:lastPrinted>
  <dcterms:created xsi:type="dcterms:W3CDTF">2013-06-24T15:16:37Z</dcterms:created>
  <dcterms:modified xsi:type="dcterms:W3CDTF">2014-02-12T19:59:45Z</dcterms:modified>
</cp:coreProperties>
</file>